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985" r:id="rId5"/>
    <p:sldId id="1085" r:id="rId6"/>
    <p:sldId id="1089" r:id="rId7"/>
    <p:sldId id="266" r:id="rId8"/>
    <p:sldId id="267" r:id="rId9"/>
    <p:sldId id="268"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z Oliver" initials="LO" lastIdx="4" clrIdx="0"/>
  <p:cmAuthor id="1" name="Rachel Henderson" initials="RH" lastIdx="1" clrIdx="1">
    <p:extLst>
      <p:ext uri="{19B8F6BF-5375-455C-9EA6-DF929625EA0E}">
        <p15:presenceInfo xmlns:p15="http://schemas.microsoft.com/office/powerpoint/2012/main" userId="S::rhenderson@insights.com::edb9ade3-f241-4b03-a9cc-a5078725755b" providerId="AD"/>
      </p:ext>
    </p:extLst>
  </p:cmAuthor>
  <p:cmAuthor id="2" name="Franck Didriche" initials="FD" lastIdx="1" clrIdx="2">
    <p:extLst>
      <p:ext uri="{19B8F6BF-5375-455C-9EA6-DF929625EA0E}">
        <p15:presenceInfo xmlns:p15="http://schemas.microsoft.com/office/powerpoint/2012/main" userId="S::fdidriche@Insights.com::cf9e2810-d90d-4179-8ed2-fb9ae91adc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0072"/>
    <a:srgbClr val="0B68A2"/>
    <a:srgbClr val="942B2B"/>
    <a:srgbClr val="FDCA4F"/>
    <a:srgbClr val="58585A"/>
    <a:srgbClr val="0072BA"/>
    <a:srgbClr val="B73333"/>
    <a:srgbClr val="8CA507"/>
    <a:srgbClr val="C9D317"/>
    <a:srgbClr val="A055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20" autoAdjust="0"/>
    <p:restoredTop sz="73929" autoAdjust="0"/>
  </p:normalViewPr>
  <p:slideViewPr>
    <p:cSldViewPr>
      <p:cViewPr varScale="1">
        <p:scale>
          <a:sx n="115" d="100"/>
          <a:sy n="115" d="100"/>
        </p:scale>
        <p:origin x="312" y="102"/>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4C9826-F969-4180-87E8-C6A367D7CCBF}" type="datetimeFigureOut">
              <a:rPr lang="en-GB" smtClean="0"/>
              <a:t>27/05/2024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4766F7-40DD-41AA-81A9-703DBA966AD2}" type="slidenum">
              <a:rPr lang="en-GB" smtClean="0"/>
              <a:t>‹#›</a:t>
            </a:fld>
            <a:endParaRPr lang="en-GB"/>
          </a:p>
        </p:txBody>
      </p:sp>
    </p:spTree>
    <p:extLst>
      <p:ext uri="{BB962C8B-B14F-4D97-AF65-F5344CB8AC3E}">
        <p14:creationId xmlns:p14="http://schemas.microsoft.com/office/powerpoint/2010/main" val="3368290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4766F7-40DD-41AA-81A9-703DBA966AD2}" type="slidenum">
              <a:rPr lang="en-GB" smtClean="0"/>
              <a:t>1</a:t>
            </a:fld>
            <a:endParaRPr lang="en-GB"/>
          </a:p>
        </p:txBody>
      </p:sp>
    </p:spTree>
    <p:extLst>
      <p:ext uri="{BB962C8B-B14F-4D97-AF65-F5344CB8AC3E}">
        <p14:creationId xmlns:p14="http://schemas.microsoft.com/office/powerpoint/2010/main" val="3146727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D4766F7-40DD-41AA-81A9-703DBA966AD2}" type="slidenum">
              <a:rPr lang="en-GB" smtClean="0"/>
              <a:t>3</a:t>
            </a:fld>
            <a:endParaRPr lang="en-GB"/>
          </a:p>
        </p:txBody>
      </p:sp>
    </p:spTree>
    <p:extLst>
      <p:ext uri="{BB962C8B-B14F-4D97-AF65-F5344CB8AC3E}">
        <p14:creationId xmlns:p14="http://schemas.microsoft.com/office/powerpoint/2010/main" val="298231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252BCBA-9F0B-4F1E-88D9-142F848E5F9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spTree>
    <p:extLst>
      <p:ext uri="{BB962C8B-B14F-4D97-AF65-F5344CB8AC3E}">
        <p14:creationId xmlns:p14="http://schemas.microsoft.com/office/powerpoint/2010/main" val="323631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 Discover - Grey footer 1 column">
    <p:spTree>
      <p:nvGrpSpPr>
        <p:cNvPr id="1" name=""/>
        <p:cNvGrpSpPr/>
        <p:nvPr/>
      </p:nvGrpSpPr>
      <p:grpSpPr>
        <a:xfrm>
          <a:off x="0" y="0"/>
          <a:ext cx="0" cy="0"/>
          <a:chOff x="0" y="0"/>
          <a:chExt cx="0" cy="0"/>
        </a:xfrm>
      </p:grpSpPr>
      <p:pic>
        <p:nvPicPr>
          <p:cNvPr id="1026" name="Picture 2" descr="X:\Insights Brand 2011\Graphics Team\Brand Evolution 2015\Brand Evolution - Doughnut\Brand Evolution - Doughnut - PPT templates\PPT master images v2\ILD_TB_09_Grey footer.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90907" b="2495"/>
          <a:stretch/>
        </p:blipFill>
        <p:spPr bwMode="auto">
          <a:xfrm>
            <a:off x="0" y="4824536"/>
            <a:ext cx="9144000" cy="339502"/>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userDrawn="1">
            <p:ph idx="1"/>
          </p:nvPr>
        </p:nvSpPr>
        <p:spPr>
          <a:xfrm>
            <a:off x="503040" y="1113588"/>
            <a:ext cx="8101408" cy="3402378"/>
          </a:xfrm>
        </p:spPr>
        <p:txBody>
          <a:bodyPr/>
          <a:lstStyle>
            <a:lvl1pPr>
              <a:spcBef>
                <a:spcPts val="1200"/>
              </a:spcBef>
              <a:spcAft>
                <a:spcPts val="1000"/>
              </a:spcAft>
              <a:buClr>
                <a:schemeClr val="tx2"/>
              </a:buClr>
              <a:defRPr sz="2800">
                <a:solidFill>
                  <a:srgbClr val="58585A"/>
                </a:solidFill>
                <a:latin typeface="Arial" panose="020B0604020202020204" pitchFamily="34" charset="0"/>
                <a:cs typeface="Arial" panose="020B0604020202020204" pitchFamily="34" charset="0"/>
              </a:defRPr>
            </a:lvl1pPr>
            <a:lvl2pPr>
              <a:buClr>
                <a:schemeClr val="tx1">
                  <a:lumMod val="50000"/>
                  <a:lumOff val="50000"/>
                </a:schemeClr>
              </a:buClr>
              <a:defRPr sz="2400">
                <a:solidFill>
                  <a:srgbClr val="58585A"/>
                </a:solidFill>
                <a:latin typeface="Arial" panose="020B0604020202020204" pitchFamily="34" charset="0"/>
                <a:cs typeface="Arial" panose="020B0604020202020204" pitchFamily="34" charset="0"/>
              </a:defRPr>
            </a:lvl2pPr>
            <a:lvl3pPr>
              <a:buClr>
                <a:schemeClr val="tx1">
                  <a:lumMod val="50000"/>
                  <a:lumOff val="50000"/>
                </a:schemeClr>
              </a:buClr>
              <a:defRPr sz="2200">
                <a:solidFill>
                  <a:srgbClr val="58585A"/>
                </a:solidFill>
                <a:latin typeface="Arial" panose="020B0604020202020204" pitchFamily="34" charset="0"/>
                <a:cs typeface="Arial" panose="020B0604020202020204" pitchFamily="34" charset="0"/>
              </a:defRPr>
            </a:lvl3pPr>
            <a:lvl4pPr>
              <a:buClr>
                <a:schemeClr val="tx1">
                  <a:lumMod val="50000"/>
                  <a:lumOff val="50000"/>
                </a:schemeClr>
              </a:buClr>
              <a:defRPr>
                <a:solidFill>
                  <a:schemeClr val="bg1">
                    <a:lumMod val="50000"/>
                  </a:schemeClr>
                </a:solidFill>
                <a:latin typeface="Arial" panose="020B0604020202020204" pitchFamily="34" charset="0"/>
                <a:cs typeface="Arial" panose="020B0604020202020204" pitchFamily="34" charset="0"/>
              </a:defRPr>
            </a:lvl4pPr>
            <a:lvl5pPr>
              <a:buClr>
                <a:schemeClr val="tx1">
                  <a:lumMod val="50000"/>
                  <a:lumOff val="50000"/>
                </a:schemeClr>
              </a:buClr>
              <a:defRPr>
                <a:solidFill>
                  <a:schemeClr val="bg1">
                    <a:lumMod val="50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1"/>
          <p:cNvSpPr>
            <a:spLocks noGrp="1"/>
          </p:cNvSpPr>
          <p:nvPr>
            <p:ph type="title"/>
          </p:nvPr>
        </p:nvSpPr>
        <p:spPr>
          <a:xfrm>
            <a:off x="503040" y="141480"/>
            <a:ext cx="8101408" cy="857250"/>
          </a:xfrm>
        </p:spPr>
        <p:txBody>
          <a:bodyPr>
            <a:normAutofit/>
          </a:bodyPr>
          <a:lstStyle>
            <a:lvl1pPr algn="l">
              <a:defRPr sz="3400">
                <a:solidFill>
                  <a:srgbClr val="58585A"/>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8" name="TextBox 7">
            <a:extLst>
              <a:ext uri="{FF2B5EF4-FFF2-40B4-BE49-F238E27FC236}">
                <a16:creationId xmlns:a16="http://schemas.microsoft.com/office/drawing/2014/main" id="{7EECCA6B-9158-4DB7-B78F-71D282985C87}"/>
              </a:ext>
            </a:extLst>
          </p:cNvPr>
          <p:cNvSpPr txBox="1"/>
          <p:nvPr userDrawn="1"/>
        </p:nvSpPr>
        <p:spPr>
          <a:xfrm>
            <a:off x="6826309" y="4948014"/>
            <a:ext cx="2135520" cy="92333"/>
          </a:xfrm>
          <a:prstGeom prst="rect">
            <a:avLst/>
          </a:prstGeom>
          <a:noFill/>
        </p:spPr>
        <p:txBody>
          <a:bodyPr wrap="none" tIns="0" bIns="0" rtlCol="0">
            <a:spAutoFit/>
          </a:bodyPr>
          <a:lstStyle/>
          <a:p>
            <a:pPr algn="r"/>
            <a:r>
              <a:rPr lang="en-GB" sz="600" dirty="0">
                <a:solidFill>
                  <a:srgbClr val="58585A"/>
                </a:solidFill>
                <a:latin typeface="Arial" pitchFamily="34" charset="0"/>
                <a:cs typeface="Arial" pitchFamily="34" charset="0"/>
              </a:rPr>
              <a:t>© The Insights Group Ltd, 2009-2020. All rights reserved.</a:t>
            </a:r>
          </a:p>
        </p:txBody>
      </p:sp>
    </p:spTree>
    <p:extLst>
      <p:ext uri="{BB962C8B-B14F-4D97-AF65-F5344CB8AC3E}">
        <p14:creationId xmlns:p14="http://schemas.microsoft.com/office/powerpoint/2010/main" val="1293904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 Discover - Grey footer 2 column">
    <p:spTree>
      <p:nvGrpSpPr>
        <p:cNvPr id="1" name=""/>
        <p:cNvGrpSpPr/>
        <p:nvPr/>
      </p:nvGrpSpPr>
      <p:grpSpPr>
        <a:xfrm>
          <a:off x="0" y="0"/>
          <a:ext cx="0" cy="0"/>
          <a:chOff x="0" y="0"/>
          <a:chExt cx="0" cy="0"/>
        </a:xfrm>
      </p:grpSpPr>
      <p:sp>
        <p:nvSpPr>
          <p:cNvPr id="11" name="Content Placeholder 2"/>
          <p:cNvSpPr>
            <a:spLocks noGrp="1"/>
          </p:cNvSpPr>
          <p:nvPr>
            <p:ph idx="10"/>
          </p:nvPr>
        </p:nvSpPr>
        <p:spPr>
          <a:xfrm>
            <a:off x="503040" y="1113588"/>
            <a:ext cx="4068960" cy="3402378"/>
          </a:xfrm>
        </p:spPr>
        <p:txBody>
          <a:bodyPr/>
          <a:lstStyle>
            <a:lvl1pPr>
              <a:spcBef>
                <a:spcPts val="1200"/>
              </a:spcBef>
              <a:spcAft>
                <a:spcPts val="1000"/>
              </a:spcAft>
              <a:buClr>
                <a:schemeClr val="tx2"/>
              </a:buClr>
              <a:defRPr sz="2800">
                <a:solidFill>
                  <a:srgbClr val="58585A"/>
                </a:solidFill>
                <a:latin typeface="Arial" panose="020B0604020202020204" pitchFamily="34" charset="0"/>
                <a:cs typeface="Arial" panose="020B0604020202020204" pitchFamily="34" charset="0"/>
              </a:defRPr>
            </a:lvl1pPr>
            <a:lvl2pPr>
              <a:buClr>
                <a:schemeClr val="tx1">
                  <a:lumMod val="50000"/>
                  <a:lumOff val="50000"/>
                </a:schemeClr>
              </a:buClr>
              <a:defRPr sz="2400">
                <a:solidFill>
                  <a:srgbClr val="58585A"/>
                </a:solidFill>
                <a:latin typeface="Arial" panose="020B0604020202020204" pitchFamily="34" charset="0"/>
                <a:cs typeface="Arial" panose="020B0604020202020204" pitchFamily="34" charset="0"/>
              </a:defRPr>
            </a:lvl2pPr>
            <a:lvl3pPr>
              <a:buClr>
                <a:schemeClr val="tx1">
                  <a:lumMod val="50000"/>
                  <a:lumOff val="50000"/>
                </a:schemeClr>
              </a:buClr>
              <a:defRPr sz="2200">
                <a:solidFill>
                  <a:srgbClr val="58585A"/>
                </a:solidFill>
                <a:latin typeface="Arial" panose="020B0604020202020204" pitchFamily="34" charset="0"/>
                <a:cs typeface="Arial" panose="020B0604020202020204" pitchFamily="34" charset="0"/>
              </a:defRPr>
            </a:lvl3pPr>
            <a:lvl4pPr>
              <a:buClr>
                <a:schemeClr val="tx1">
                  <a:lumMod val="50000"/>
                  <a:lumOff val="50000"/>
                </a:schemeClr>
              </a:buClr>
              <a:defRPr>
                <a:solidFill>
                  <a:schemeClr val="bg1">
                    <a:lumMod val="50000"/>
                  </a:schemeClr>
                </a:solidFill>
                <a:latin typeface="Arial" panose="020B0604020202020204" pitchFamily="34" charset="0"/>
                <a:cs typeface="Arial" panose="020B0604020202020204" pitchFamily="34" charset="0"/>
              </a:defRPr>
            </a:lvl4pPr>
            <a:lvl5pPr>
              <a:buClr>
                <a:schemeClr val="tx1">
                  <a:lumMod val="50000"/>
                  <a:lumOff val="50000"/>
                </a:schemeClr>
              </a:buClr>
              <a:defRPr>
                <a:solidFill>
                  <a:schemeClr val="bg1">
                    <a:lumMod val="50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7" name="Picture 2" descr="X:\Insights Brand 2011\Graphics Team\Brand Evolution 2015\Brand Evolution - Doughnut\Brand Evolution - Doughnut - PPT templates\PPT master images v2\ILD_TB_09_Grey footer.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90908" b="2893"/>
          <a:stretch/>
        </p:blipFill>
        <p:spPr bwMode="auto">
          <a:xfrm>
            <a:off x="0" y="4824536"/>
            <a:ext cx="9144000" cy="318964"/>
          </a:xfrm>
          <a:prstGeom prst="rect">
            <a:avLst/>
          </a:prstGeom>
          <a:noFill/>
          <a:extLst>
            <a:ext uri="{909E8E84-426E-40DD-AFC4-6F175D3DCCD1}">
              <a14:hiddenFill xmlns:a14="http://schemas.microsoft.com/office/drawing/2010/main">
                <a:solidFill>
                  <a:srgbClr val="FFFFFF"/>
                </a:solidFill>
              </a14:hiddenFill>
            </a:ext>
          </a:extLst>
        </p:spPr>
      </p:pic>
      <p:sp>
        <p:nvSpPr>
          <p:cNvPr id="12" name="Content Placeholder 2"/>
          <p:cNvSpPr>
            <a:spLocks noGrp="1"/>
          </p:cNvSpPr>
          <p:nvPr>
            <p:ph idx="1"/>
          </p:nvPr>
        </p:nvSpPr>
        <p:spPr>
          <a:xfrm>
            <a:off x="4716016" y="1113588"/>
            <a:ext cx="3888432" cy="3402378"/>
          </a:xfrm>
        </p:spPr>
        <p:txBody>
          <a:bodyPr/>
          <a:lstStyle>
            <a:lvl1pPr>
              <a:spcBef>
                <a:spcPts val="1200"/>
              </a:spcBef>
              <a:spcAft>
                <a:spcPts val="1000"/>
              </a:spcAft>
              <a:buClr>
                <a:schemeClr val="tx2"/>
              </a:buClr>
              <a:defRPr sz="2800">
                <a:solidFill>
                  <a:srgbClr val="58585A"/>
                </a:solidFill>
                <a:latin typeface="Arial" panose="020B0604020202020204" pitchFamily="34" charset="0"/>
                <a:cs typeface="Arial" panose="020B0604020202020204" pitchFamily="34" charset="0"/>
              </a:defRPr>
            </a:lvl1pPr>
            <a:lvl2pPr>
              <a:buClr>
                <a:schemeClr val="tx1">
                  <a:lumMod val="50000"/>
                  <a:lumOff val="50000"/>
                </a:schemeClr>
              </a:buClr>
              <a:defRPr sz="2400">
                <a:solidFill>
                  <a:srgbClr val="58585A"/>
                </a:solidFill>
                <a:latin typeface="Arial" panose="020B0604020202020204" pitchFamily="34" charset="0"/>
                <a:cs typeface="Arial" panose="020B0604020202020204" pitchFamily="34" charset="0"/>
              </a:defRPr>
            </a:lvl2pPr>
            <a:lvl3pPr>
              <a:buClr>
                <a:schemeClr val="tx1">
                  <a:lumMod val="50000"/>
                  <a:lumOff val="50000"/>
                </a:schemeClr>
              </a:buClr>
              <a:defRPr sz="2200">
                <a:solidFill>
                  <a:srgbClr val="58585A"/>
                </a:solidFill>
                <a:latin typeface="Arial" panose="020B0604020202020204" pitchFamily="34" charset="0"/>
                <a:cs typeface="Arial" panose="020B0604020202020204" pitchFamily="34" charset="0"/>
              </a:defRPr>
            </a:lvl3pPr>
            <a:lvl4pPr>
              <a:buClr>
                <a:schemeClr val="tx1">
                  <a:lumMod val="50000"/>
                  <a:lumOff val="50000"/>
                </a:schemeClr>
              </a:buClr>
              <a:defRPr>
                <a:solidFill>
                  <a:schemeClr val="bg1">
                    <a:lumMod val="50000"/>
                  </a:schemeClr>
                </a:solidFill>
                <a:latin typeface="Arial" panose="020B0604020202020204" pitchFamily="34" charset="0"/>
                <a:cs typeface="Arial" panose="020B0604020202020204" pitchFamily="34" charset="0"/>
              </a:defRPr>
            </a:lvl4pPr>
            <a:lvl5pPr>
              <a:buClr>
                <a:schemeClr val="tx1">
                  <a:lumMod val="50000"/>
                  <a:lumOff val="50000"/>
                </a:schemeClr>
              </a:buClr>
              <a:defRPr>
                <a:solidFill>
                  <a:schemeClr val="bg1">
                    <a:lumMod val="50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Title 1"/>
          <p:cNvSpPr>
            <a:spLocks noGrp="1"/>
          </p:cNvSpPr>
          <p:nvPr>
            <p:ph type="title"/>
          </p:nvPr>
        </p:nvSpPr>
        <p:spPr>
          <a:xfrm>
            <a:off x="503040" y="141480"/>
            <a:ext cx="8101408" cy="857250"/>
          </a:xfrm>
        </p:spPr>
        <p:txBody>
          <a:bodyPr>
            <a:normAutofit/>
          </a:bodyPr>
          <a:lstStyle>
            <a:lvl1pPr algn="l">
              <a:defRPr sz="3400">
                <a:solidFill>
                  <a:srgbClr val="58585A"/>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8" name="TextBox 7">
            <a:extLst>
              <a:ext uri="{FF2B5EF4-FFF2-40B4-BE49-F238E27FC236}">
                <a16:creationId xmlns:a16="http://schemas.microsoft.com/office/drawing/2014/main" id="{AD3B0E1E-F81D-4F42-9B58-1FB33CFA4EFD}"/>
              </a:ext>
            </a:extLst>
          </p:cNvPr>
          <p:cNvSpPr txBox="1"/>
          <p:nvPr userDrawn="1"/>
        </p:nvSpPr>
        <p:spPr>
          <a:xfrm>
            <a:off x="6826309" y="4948014"/>
            <a:ext cx="2135520" cy="92333"/>
          </a:xfrm>
          <a:prstGeom prst="rect">
            <a:avLst/>
          </a:prstGeom>
          <a:noFill/>
        </p:spPr>
        <p:txBody>
          <a:bodyPr wrap="none" tIns="0" bIns="0" rtlCol="0">
            <a:spAutoFit/>
          </a:bodyPr>
          <a:lstStyle/>
          <a:p>
            <a:pPr algn="r"/>
            <a:r>
              <a:rPr lang="en-GB" sz="600" dirty="0">
                <a:solidFill>
                  <a:srgbClr val="58585A"/>
                </a:solidFill>
                <a:latin typeface="Arial" pitchFamily="34" charset="0"/>
                <a:cs typeface="Arial" pitchFamily="34" charset="0"/>
              </a:rPr>
              <a:t>© The Insights Group Ltd, 2009-2020. All rights reserved.</a:t>
            </a:r>
          </a:p>
        </p:txBody>
      </p:sp>
    </p:spTree>
    <p:extLst>
      <p:ext uri="{BB962C8B-B14F-4D97-AF65-F5344CB8AC3E}">
        <p14:creationId xmlns:p14="http://schemas.microsoft.com/office/powerpoint/2010/main" val="503061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 Discover - Colour footer 1 column">
    <p:spTree>
      <p:nvGrpSpPr>
        <p:cNvPr id="1" name=""/>
        <p:cNvGrpSpPr/>
        <p:nvPr/>
      </p:nvGrpSpPr>
      <p:grpSpPr>
        <a:xfrm>
          <a:off x="0" y="0"/>
          <a:ext cx="0" cy="0"/>
          <a:chOff x="0" y="0"/>
          <a:chExt cx="0" cy="0"/>
        </a:xfrm>
      </p:grpSpPr>
      <p:pic>
        <p:nvPicPr>
          <p:cNvPr id="3074" name="Picture 2" descr="X:\Insights Brand 2011\Graphics Team\Brand Evolution 2015\Brand Evolution - Doughnut\Brand Evolution - Doughnut - PPT templates\PPT master images v2\D_TB_09_Discovery footer.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90527" b="2874"/>
          <a:stretch/>
        </p:blipFill>
        <p:spPr bwMode="auto">
          <a:xfrm>
            <a:off x="0" y="4803998"/>
            <a:ext cx="9144000" cy="33950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userDrawn="1"/>
        </p:nvSpPr>
        <p:spPr>
          <a:xfrm>
            <a:off x="6826309" y="4948014"/>
            <a:ext cx="2135520" cy="92333"/>
          </a:xfrm>
          <a:prstGeom prst="rect">
            <a:avLst/>
          </a:prstGeom>
          <a:noFill/>
        </p:spPr>
        <p:txBody>
          <a:bodyPr wrap="none" tIns="0" bIns="0" rtlCol="0">
            <a:spAutoFit/>
          </a:bodyPr>
          <a:lstStyle/>
          <a:p>
            <a:pPr algn="r"/>
            <a:r>
              <a:rPr lang="en-GB" sz="600" dirty="0">
                <a:solidFill>
                  <a:schemeClr val="bg1"/>
                </a:solidFill>
                <a:latin typeface="Arial" pitchFamily="34" charset="0"/>
                <a:cs typeface="Arial" pitchFamily="34" charset="0"/>
              </a:rPr>
              <a:t>© The Insights Group Ltd, 2009-2020. All rights reserved.</a:t>
            </a:r>
          </a:p>
        </p:txBody>
      </p:sp>
      <p:sp>
        <p:nvSpPr>
          <p:cNvPr id="7" name="Content Placeholder 2"/>
          <p:cNvSpPr>
            <a:spLocks noGrp="1"/>
          </p:cNvSpPr>
          <p:nvPr>
            <p:ph idx="1"/>
          </p:nvPr>
        </p:nvSpPr>
        <p:spPr>
          <a:xfrm>
            <a:off x="503040" y="1113588"/>
            <a:ext cx="8101408" cy="3402378"/>
          </a:xfrm>
        </p:spPr>
        <p:txBody>
          <a:bodyPr/>
          <a:lstStyle>
            <a:lvl1pPr>
              <a:spcBef>
                <a:spcPts val="1200"/>
              </a:spcBef>
              <a:spcAft>
                <a:spcPts val="1000"/>
              </a:spcAft>
              <a:buClr>
                <a:schemeClr val="tx2"/>
              </a:buClr>
              <a:defRPr sz="2800">
                <a:solidFill>
                  <a:srgbClr val="58585A"/>
                </a:solidFill>
                <a:latin typeface="Arial" panose="020B0604020202020204" pitchFamily="34" charset="0"/>
                <a:cs typeface="Arial" panose="020B0604020202020204" pitchFamily="34" charset="0"/>
              </a:defRPr>
            </a:lvl1pPr>
            <a:lvl2pPr>
              <a:buClr>
                <a:schemeClr val="tx1">
                  <a:lumMod val="50000"/>
                  <a:lumOff val="50000"/>
                </a:schemeClr>
              </a:buClr>
              <a:defRPr sz="2400">
                <a:solidFill>
                  <a:srgbClr val="58585A"/>
                </a:solidFill>
                <a:latin typeface="Arial" panose="020B0604020202020204" pitchFamily="34" charset="0"/>
                <a:cs typeface="Arial" panose="020B0604020202020204" pitchFamily="34" charset="0"/>
              </a:defRPr>
            </a:lvl2pPr>
            <a:lvl3pPr>
              <a:buClr>
                <a:schemeClr val="tx1">
                  <a:lumMod val="50000"/>
                  <a:lumOff val="50000"/>
                </a:schemeClr>
              </a:buClr>
              <a:defRPr sz="2200">
                <a:solidFill>
                  <a:srgbClr val="58585A"/>
                </a:solidFill>
                <a:latin typeface="Arial" panose="020B0604020202020204" pitchFamily="34" charset="0"/>
                <a:cs typeface="Arial" panose="020B0604020202020204" pitchFamily="34" charset="0"/>
              </a:defRPr>
            </a:lvl3pPr>
            <a:lvl4pPr>
              <a:buClr>
                <a:schemeClr val="tx1">
                  <a:lumMod val="50000"/>
                  <a:lumOff val="50000"/>
                </a:schemeClr>
              </a:buClr>
              <a:defRPr>
                <a:solidFill>
                  <a:schemeClr val="bg1">
                    <a:lumMod val="50000"/>
                  </a:schemeClr>
                </a:solidFill>
                <a:latin typeface="Arial" panose="020B0604020202020204" pitchFamily="34" charset="0"/>
                <a:cs typeface="Arial" panose="020B0604020202020204" pitchFamily="34" charset="0"/>
              </a:defRPr>
            </a:lvl4pPr>
            <a:lvl5pPr>
              <a:buClr>
                <a:schemeClr val="tx1">
                  <a:lumMod val="50000"/>
                  <a:lumOff val="50000"/>
                </a:schemeClr>
              </a:buClr>
              <a:defRPr>
                <a:solidFill>
                  <a:schemeClr val="bg1">
                    <a:lumMod val="50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Title 1"/>
          <p:cNvSpPr>
            <a:spLocks noGrp="1"/>
          </p:cNvSpPr>
          <p:nvPr>
            <p:ph type="title"/>
          </p:nvPr>
        </p:nvSpPr>
        <p:spPr>
          <a:xfrm>
            <a:off x="503040" y="141480"/>
            <a:ext cx="8101408" cy="857250"/>
          </a:xfrm>
        </p:spPr>
        <p:txBody>
          <a:bodyPr>
            <a:normAutofit/>
          </a:bodyPr>
          <a:lstStyle>
            <a:lvl1pPr algn="l">
              <a:defRPr sz="3400">
                <a:solidFill>
                  <a:srgbClr val="58585A"/>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22590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 Discover - Colour footer 2 column">
    <p:spTree>
      <p:nvGrpSpPr>
        <p:cNvPr id="1" name=""/>
        <p:cNvGrpSpPr/>
        <p:nvPr/>
      </p:nvGrpSpPr>
      <p:grpSpPr>
        <a:xfrm>
          <a:off x="0" y="0"/>
          <a:ext cx="0" cy="0"/>
          <a:chOff x="0" y="0"/>
          <a:chExt cx="0" cy="0"/>
        </a:xfrm>
      </p:grpSpPr>
      <p:pic>
        <p:nvPicPr>
          <p:cNvPr id="10" name="Picture 2" descr="X:\Insights Brand 2011\Graphics Team\Brand Evolution 2015\Brand Evolution - Doughnut\Brand Evolution - Doughnut - PPT templates\PPT master images v2\D_TB_09_Discovery footer.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90528" b="2873"/>
          <a:stretch/>
        </p:blipFill>
        <p:spPr bwMode="auto">
          <a:xfrm>
            <a:off x="0" y="4803998"/>
            <a:ext cx="9144000" cy="33950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userDrawn="1"/>
        </p:nvSpPr>
        <p:spPr>
          <a:xfrm>
            <a:off x="6826309" y="4948014"/>
            <a:ext cx="2135520" cy="92333"/>
          </a:xfrm>
          <a:prstGeom prst="rect">
            <a:avLst/>
          </a:prstGeom>
          <a:noFill/>
        </p:spPr>
        <p:txBody>
          <a:bodyPr wrap="none" tIns="0" bIns="0" rtlCol="0">
            <a:spAutoFit/>
          </a:bodyPr>
          <a:lstStyle/>
          <a:p>
            <a:pPr algn="r"/>
            <a:r>
              <a:rPr lang="en-GB" sz="600" dirty="0">
                <a:solidFill>
                  <a:schemeClr val="bg1"/>
                </a:solidFill>
                <a:latin typeface="Arial" pitchFamily="34" charset="0"/>
                <a:cs typeface="Arial" pitchFamily="34" charset="0"/>
              </a:rPr>
              <a:t>© The Insights Group Ltd, 2009-2020. All rights reserved.</a:t>
            </a:r>
          </a:p>
        </p:txBody>
      </p:sp>
      <p:sp>
        <p:nvSpPr>
          <p:cNvPr id="11" name="Title 1"/>
          <p:cNvSpPr>
            <a:spLocks noGrp="1"/>
          </p:cNvSpPr>
          <p:nvPr>
            <p:ph type="title"/>
          </p:nvPr>
        </p:nvSpPr>
        <p:spPr>
          <a:xfrm>
            <a:off x="503040" y="141480"/>
            <a:ext cx="8101408" cy="857250"/>
          </a:xfrm>
        </p:spPr>
        <p:txBody>
          <a:bodyPr>
            <a:normAutofit/>
          </a:bodyPr>
          <a:lstStyle>
            <a:lvl1pPr algn="l">
              <a:defRPr sz="3400">
                <a:solidFill>
                  <a:srgbClr val="58585A"/>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2" name="Content Placeholder 2"/>
          <p:cNvSpPr>
            <a:spLocks noGrp="1"/>
          </p:cNvSpPr>
          <p:nvPr>
            <p:ph idx="10"/>
          </p:nvPr>
        </p:nvSpPr>
        <p:spPr>
          <a:xfrm>
            <a:off x="503040" y="1113588"/>
            <a:ext cx="4068960" cy="3402378"/>
          </a:xfrm>
        </p:spPr>
        <p:txBody>
          <a:bodyPr/>
          <a:lstStyle>
            <a:lvl1pPr>
              <a:spcBef>
                <a:spcPts val="1200"/>
              </a:spcBef>
              <a:spcAft>
                <a:spcPts val="1000"/>
              </a:spcAft>
              <a:buClr>
                <a:schemeClr val="tx2"/>
              </a:buClr>
              <a:defRPr sz="2800">
                <a:solidFill>
                  <a:srgbClr val="58585A"/>
                </a:solidFill>
                <a:latin typeface="Arial" panose="020B0604020202020204" pitchFamily="34" charset="0"/>
                <a:cs typeface="Arial" panose="020B0604020202020204" pitchFamily="34" charset="0"/>
              </a:defRPr>
            </a:lvl1pPr>
            <a:lvl2pPr>
              <a:buClr>
                <a:schemeClr val="tx1">
                  <a:lumMod val="50000"/>
                  <a:lumOff val="50000"/>
                </a:schemeClr>
              </a:buClr>
              <a:defRPr sz="2400">
                <a:solidFill>
                  <a:srgbClr val="58585A"/>
                </a:solidFill>
                <a:latin typeface="Arial" panose="020B0604020202020204" pitchFamily="34" charset="0"/>
                <a:cs typeface="Arial" panose="020B0604020202020204" pitchFamily="34" charset="0"/>
              </a:defRPr>
            </a:lvl2pPr>
            <a:lvl3pPr>
              <a:buClr>
                <a:schemeClr val="tx1">
                  <a:lumMod val="50000"/>
                  <a:lumOff val="50000"/>
                </a:schemeClr>
              </a:buClr>
              <a:defRPr sz="2200">
                <a:solidFill>
                  <a:srgbClr val="58585A"/>
                </a:solidFill>
                <a:latin typeface="Arial" panose="020B0604020202020204" pitchFamily="34" charset="0"/>
                <a:cs typeface="Arial" panose="020B0604020202020204" pitchFamily="34" charset="0"/>
              </a:defRPr>
            </a:lvl3pPr>
            <a:lvl4pPr>
              <a:buClr>
                <a:schemeClr val="tx1">
                  <a:lumMod val="50000"/>
                  <a:lumOff val="50000"/>
                </a:schemeClr>
              </a:buClr>
              <a:defRPr>
                <a:solidFill>
                  <a:schemeClr val="bg1">
                    <a:lumMod val="50000"/>
                  </a:schemeClr>
                </a:solidFill>
                <a:latin typeface="Arial" panose="020B0604020202020204" pitchFamily="34" charset="0"/>
                <a:cs typeface="Arial" panose="020B0604020202020204" pitchFamily="34" charset="0"/>
              </a:defRPr>
            </a:lvl4pPr>
            <a:lvl5pPr>
              <a:buClr>
                <a:schemeClr val="tx1">
                  <a:lumMod val="50000"/>
                  <a:lumOff val="50000"/>
                </a:schemeClr>
              </a:buClr>
              <a:defRPr>
                <a:solidFill>
                  <a:schemeClr val="bg1">
                    <a:lumMod val="50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3" name="Content Placeholder 2"/>
          <p:cNvSpPr>
            <a:spLocks noGrp="1"/>
          </p:cNvSpPr>
          <p:nvPr>
            <p:ph idx="1"/>
          </p:nvPr>
        </p:nvSpPr>
        <p:spPr>
          <a:xfrm>
            <a:off x="4716016" y="1113588"/>
            <a:ext cx="3888432" cy="3402378"/>
          </a:xfrm>
        </p:spPr>
        <p:txBody>
          <a:bodyPr/>
          <a:lstStyle>
            <a:lvl1pPr>
              <a:spcBef>
                <a:spcPts val="1200"/>
              </a:spcBef>
              <a:spcAft>
                <a:spcPts val="1000"/>
              </a:spcAft>
              <a:buClr>
                <a:schemeClr val="tx2"/>
              </a:buClr>
              <a:defRPr sz="2800">
                <a:solidFill>
                  <a:srgbClr val="58585A"/>
                </a:solidFill>
                <a:latin typeface="Arial" panose="020B0604020202020204" pitchFamily="34" charset="0"/>
                <a:cs typeface="Arial" panose="020B0604020202020204" pitchFamily="34" charset="0"/>
              </a:defRPr>
            </a:lvl1pPr>
            <a:lvl2pPr>
              <a:buClr>
                <a:schemeClr val="tx1">
                  <a:lumMod val="50000"/>
                  <a:lumOff val="50000"/>
                </a:schemeClr>
              </a:buClr>
              <a:defRPr sz="2400">
                <a:solidFill>
                  <a:srgbClr val="58585A"/>
                </a:solidFill>
                <a:latin typeface="Arial" panose="020B0604020202020204" pitchFamily="34" charset="0"/>
                <a:cs typeface="Arial" panose="020B0604020202020204" pitchFamily="34" charset="0"/>
              </a:defRPr>
            </a:lvl2pPr>
            <a:lvl3pPr>
              <a:buClr>
                <a:schemeClr val="tx1">
                  <a:lumMod val="50000"/>
                  <a:lumOff val="50000"/>
                </a:schemeClr>
              </a:buClr>
              <a:defRPr sz="2200">
                <a:solidFill>
                  <a:srgbClr val="58585A"/>
                </a:solidFill>
                <a:latin typeface="Arial" panose="020B0604020202020204" pitchFamily="34" charset="0"/>
                <a:cs typeface="Arial" panose="020B0604020202020204" pitchFamily="34" charset="0"/>
              </a:defRPr>
            </a:lvl3pPr>
            <a:lvl4pPr>
              <a:buClr>
                <a:schemeClr val="tx1">
                  <a:lumMod val="50000"/>
                  <a:lumOff val="50000"/>
                </a:schemeClr>
              </a:buClr>
              <a:defRPr>
                <a:solidFill>
                  <a:schemeClr val="bg1">
                    <a:lumMod val="50000"/>
                  </a:schemeClr>
                </a:solidFill>
                <a:latin typeface="Arial" panose="020B0604020202020204" pitchFamily="34" charset="0"/>
                <a:cs typeface="Arial" panose="020B0604020202020204" pitchFamily="34" charset="0"/>
              </a:defRPr>
            </a:lvl4pPr>
            <a:lvl5pPr>
              <a:buClr>
                <a:schemeClr val="tx1">
                  <a:lumMod val="50000"/>
                  <a:lumOff val="50000"/>
                </a:schemeClr>
              </a:buClr>
              <a:defRPr>
                <a:solidFill>
                  <a:schemeClr val="bg1">
                    <a:lumMod val="50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98808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 Discover - Blank">
    <p:spTree>
      <p:nvGrpSpPr>
        <p:cNvPr id="1" name=""/>
        <p:cNvGrpSpPr/>
        <p:nvPr/>
      </p:nvGrpSpPr>
      <p:grpSpPr>
        <a:xfrm>
          <a:off x="0" y="0"/>
          <a:ext cx="0" cy="0"/>
          <a:chOff x="0" y="0"/>
          <a:chExt cx="0" cy="0"/>
        </a:xfrm>
      </p:grpSpPr>
      <p:sp>
        <p:nvSpPr>
          <p:cNvPr id="5" name="TextBox 4"/>
          <p:cNvSpPr txBox="1"/>
          <p:nvPr userDrawn="1"/>
        </p:nvSpPr>
        <p:spPr>
          <a:xfrm>
            <a:off x="6826309" y="4948014"/>
            <a:ext cx="2135520" cy="92333"/>
          </a:xfrm>
          <a:prstGeom prst="rect">
            <a:avLst/>
          </a:prstGeom>
          <a:noFill/>
        </p:spPr>
        <p:txBody>
          <a:bodyPr wrap="none" tIns="0" bIns="0" rtlCol="0">
            <a:spAutoFit/>
          </a:bodyPr>
          <a:lstStyle/>
          <a:p>
            <a:pPr algn="r"/>
            <a:r>
              <a:rPr lang="en-GB" sz="600" dirty="0">
                <a:solidFill>
                  <a:srgbClr val="58585A"/>
                </a:solidFill>
                <a:latin typeface="Arial" pitchFamily="34" charset="0"/>
                <a:cs typeface="Arial" pitchFamily="34" charset="0"/>
              </a:rPr>
              <a:t>© The Insights Group Ltd, 2009-2020. All rights reserved.</a:t>
            </a:r>
          </a:p>
        </p:txBody>
      </p:sp>
      <p:sp>
        <p:nvSpPr>
          <p:cNvPr id="6" name="Content Placeholder 2"/>
          <p:cNvSpPr>
            <a:spLocks noGrp="1"/>
          </p:cNvSpPr>
          <p:nvPr>
            <p:ph idx="1"/>
          </p:nvPr>
        </p:nvSpPr>
        <p:spPr>
          <a:xfrm>
            <a:off x="503040" y="1113588"/>
            <a:ext cx="8101408" cy="3546394"/>
          </a:xfrm>
        </p:spPr>
        <p:txBody>
          <a:bodyPr/>
          <a:lstStyle>
            <a:lvl1pPr>
              <a:spcBef>
                <a:spcPts val="1200"/>
              </a:spcBef>
              <a:spcAft>
                <a:spcPts val="1000"/>
              </a:spcAft>
              <a:buClr>
                <a:schemeClr val="tx2"/>
              </a:buClr>
              <a:defRPr sz="2800">
                <a:solidFill>
                  <a:srgbClr val="58585A"/>
                </a:solidFill>
                <a:latin typeface="Arial" panose="020B0604020202020204" pitchFamily="34" charset="0"/>
                <a:cs typeface="Arial" panose="020B0604020202020204" pitchFamily="34" charset="0"/>
              </a:defRPr>
            </a:lvl1pPr>
            <a:lvl2pPr>
              <a:buClr>
                <a:schemeClr val="tx1">
                  <a:lumMod val="50000"/>
                  <a:lumOff val="50000"/>
                </a:schemeClr>
              </a:buClr>
              <a:defRPr sz="2400">
                <a:solidFill>
                  <a:srgbClr val="58585A"/>
                </a:solidFill>
                <a:latin typeface="Arial" panose="020B0604020202020204" pitchFamily="34" charset="0"/>
                <a:cs typeface="Arial" panose="020B0604020202020204" pitchFamily="34" charset="0"/>
              </a:defRPr>
            </a:lvl2pPr>
            <a:lvl3pPr>
              <a:buClr>
                <a:schemeClr val="tx1">
                  <a:lumMod val="50000"/>
                  <a:lumOff val="50000"/>
                </a:schemeClr>
              </a:buClr>
              <a:defRPr sz="2200">
                <a:solidFill>
                  <a:srgbClr val="58585A"/>
                </a:solidFill>
                <a:latin typeface="Arial" panose="020B0604020202020204" pitchFamily="34" charset="0"/>
                <a:cs typeface="Arial" panose="020B0604020202020204" pitchFamily="34" charset="0"/>
              </a:defRPr>
            </a:lvl3pPr>
            <a:lvl4pPr>
              <a:buClr>
                <a:schemeClr val="tx1">
                  <a:lumMod val="50000"/>
                  <a:lumOff val="50000"/>
                </a:schemeClr>
              </a:buClr>
              <a:defRPr>
                <a:solidFill>
                  <a:schemeClr val="bg1">
                    <a:lumMod val="50000"/>
                  </a:schemeClr>
                </a:solidFill>
                <a:latin typeface="Arial" panose="020B0604020202020204" pitchFamily="34" charset="0"/>
                <a:cs typeface="Arial" panose="020B0604020202020204" pitchFamily="34" charset="0"/>
              </a:defRPr>
            </a:lvl4pPr>
            <a:lvl5pPr>
              <a:buClr>
                <a:schemeClr val="tx1">
                  <a:lumMod val="50000"/>
                  <a:lumOff val="50000"/>
                </a:schemeClr>
              </a:buClr>
              <a:defRPr>
                <a:solidFill>
                  <a:schemeClr val="bg1">
                    <a:lumMod val="50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1"/>
          <p:cNvSpPr>
            <a:spLocks noGrp="1"/>
          </p:cNvSpPr>
          <p:nvPr>
            <p:ph type="title"/>
          </p:nvPr>
        </p:nvSpPr>
        <p:spPr>
          <a:xfrm>
            <a:off x="503040" y="141480"/>
            <a:ext cx="8101408" cy="893536"/>
          </a:xfrm>
        </p:spPr>
        <p:txBody>
          <a:bodyPr>
            <a:normAutofit/>
          </a:bodyPr>
          <a:lstStyle>
            <a:lvl1pPr algn="l">
              <a:defRPr sz="3400">
                <a:solidFill>
                  <a:srgbClr val="58585A"/>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34229965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6. Discovery - FR Breaker">
    <p:spTree>
      <p:nvGrpSpPr>
        <p:cNvPr id="1" name=""/>
        <p:cNvGrpSpPr/>
        <p:nvPr/>
      </p:nvGrpSpPr>
      <p:grpSpPr>
        <a:xfrm>
          <a:off x="0" y="0"/>
          <a:ext cx="0" cy="0"/>
          <a:chOff x="0" y="0"/>
          <a:chExt cx="0" cy="0"/>
        </a:xfrm>
      </p:grpSpPr>
      <p:pic>
        <p:nvPicPr>
          <p:cNvPr id="2" name="Picture 2" descr="C:\Users\rstewart\Downloads\WIP\Google Slides template\Slide mater files - png backgrounds\Brand Evolution - Doughnut - Slide templates_Discovery colours-13.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3969"/>
            <a:ext cx="9150351" cy="5151438"/>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251520" y="411510"/>
            <a:ext cx="8640960" cy="4266474"/>
          </a:xfrm>
        </p:spPr>
        <p:txBody>
          <a:bodyPr/>
          <a:lstStyle>
            <a:lvl1pPr marL="457200" indent="-457200" algn="l">
              <a:spcBef>
                <a:spcPts val="1200"/>
              </a:spcBef>
              <a:spcAft>
                <a:spcPts val="1000"/>
              </a:spcAft>
              <a:buFont typeface="Arial" panose="020B0604020202020204" pitchFamily="34" charset="0"/>
              <a:buChar char="•"/>
              <a:defRPr sz="3400">
                <a:solidFill>
                  <a:schemeClr val="bg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Box 4"/>
          <p:cNvSpPr txBox="1"/>
          <p:nvPr userDrawn="1"/>
        </p:nvSpPr>
        <p:spPr>
          <a:xfrm>
            <a:off x="6826309" y="4948014"/>
            <a:ext cx="2135520" cy="92333"/>
          </a:xfrm>
          <a:prstGeom prst="rect">
            <a:avLst/>
          </a:prstGeom>
          <a:noFill/>
        </p:spPr>
        <p:txBody>
          <a:bodyPr wrap="none" tIns="0" bIns="0" rtlCol="0">
            <a:spAutoFit/>
          </a:bodyPr>
          <a:lstStyle/>
          <a:p>
            <a:pPr algn="r"/>
            <a:r>
              <a:rPr lang="en-GB" sz="600" dirty="0">
                <a:solidFill>
                  <a:schemeClr val="bg1"/>
                </a:solidFill>
                <a:latin typeface="Arial" pitchFamily="34" charset="0"/>
                <a:cs typeface="Arial" pitchFamily="34" charset="0"/>
              </a:rPr>
              <a:t>© The Insights Group Ltd, 2009-2020. All rights reserved.</a:t>
            </a:r>
          </a:p>
        </p:txBody>
      </p:sp>
    </p:spTree>
    <p:extLst>
      <p:ext uri="{BB962C8B-B14F-4D97-AF65-F5344CB8AC3E}">
        <p14:creationId xmlns:p14="http://schemas.microsoft.com/office/powerpoint/2010/main" val="21115039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7. Discover - Grey footer 2 column">
    <p:spTree>
      <p:nvGrpSpPr>
        <p:cNvPr id="1" name=""/>
        <p:cNvGrpSpPr/>
        <p:nvPr/>
      </p:nvGrpSpPr>
      <p:grpSpPr>
        <a:xfrm>
          <a:off x="0" y="0"/>
          <a:ext cx="0" cy="0"/>
          <a:chOff x="0" y="0"/>
          <a:chExt cx="0" cy="0"/>
        </a:xfrm>
      </p:grpSpPr>
      <p:pic>
        <p:nvPicPr>
          <p:cNvPr id="3074" name="Picture 2" descr="C:\Users\rstewart\Downloads\WIP\Google Slides template\Slide mater files - png backgrounds\Brand Evolution - Doughnut - Slide templates_Discovery colours-14.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3969"/>
            <a:ext cx="9150351" cy="5151438"/>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251520" y="411510"/>
            <a:ext cx="8640960" cy="4266474"/>
          </a:xfrm>
        </p:spPr>
        <p:txBody>
          <a:bodyPr/>
          <a:lstStyle>
            <a:lvl1pPr marL="457200" indent="-457200" algn="l">
              <a:spcBef>
                <a:spcPts val="1200"/>
              </a:spcBef>
              <a:spcAft>
                <a:spcPts val="1000"/>
              </a:spcAft>
              <a:buFont typeface="Arial" panose="020B0604020202020204" pitchFamily="34" charset="0"/>
              <a:buChar char="•"/>
              <a:defRPr sz="3400">
                <a:solidFill>
                  <a:schemeClr val="bg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extBox 5">
            <a:extLst>
              <a:ext uri="{FF2B5EF4-FFF2-40B4-BE49-F238E27FC236}">
                <a16:creationId xmlns:a16="http://schemas.microsoft.com/office/drawing/2014/main" id="{7EF46B07-038E-43CD-A852-A809A6C74505}"/>
              </a:ext>
            </a:extLst>
          </p:cNvPr>
          <p:cNvSpPr txBox="1"/>
          <p:nvPr userDrawn="1"/>
        </p:nvSpPr>
        <p:spPr>
          <a:xfrm>
            <a:off x="6826309" y="4948014"/>
            <a:ext cx="2135520" cy="92333"/>
          </a:xfrm>
          <a:prstGeom prst="rect">
            <a:avLst/>
          </a:prstGeom>
          <a:noFill/>
        </p:spPr>
        <p:txBody>
          <a:bodyPr wrap="none" tIns="0" bIns="0" rtlCol="0">
            <a:spAutoFit/>
          </a:bodyPr>
          <a:lstStyle/>
          <a:p>
            <a:pPr algn="r"/>
            <a:r>
              <a:rPr lang="en-GB" sz="600" dirty="0">
                <a:solidFill>
                  <a:srgbClr val="58585A"/>
                </a:solidFill>
                <a:latin typeface="Arial" pitchFamily="34" charset="0"/>
                <a:cs typeface="Arial" pitchFamily="34" charset="0"/>
              </a:rPr>
              <a:t>© The Insights Group Ltd, 2009-2020. All rights reserved.</a:t>
            </a:r>
          </a:p>
        </p:txBody>
      </p:sp>
    </p:spTree>
    <p:extLst>
      <p:ext uri="{BB962C8B-B14F-4D97-AF65-F5344CB8AC3E}">
        <p14:creationId xmlns:p14="http://schemas.microsoft.com/office/powerpoint/2010/main" val="9208418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8. Discover - Grey footer 2 column">
    <p:spTree>
      <p:nvGrpSpPr>
        <p:cNvPr id="1" name=""/>
        <p:cNvGrpSpPr/>
        <p:nvPr/>
      </p:nvGrpSpPr>
      <p:grpSpPr>
        <a:xfrm>
          <a:off x="0" y="0"/>
          <a:ext cx="0" cy="0"/>
          <a:chOff x="0" y="0"/>
          <a:chExt cx="0" cy="0"/>
        </a:xfrm>
      </p:grpSpPr>
      <p:pic>
        <p:nvPicPr>
          <p:cNvPr id="4098" name="Picture 2" descr="C:\Users\rstewart\Downloads\WIP\Google Slides template\Slide mater files - png backgrounds\Brand Evolution - Doughnut - Slide templates_Discovery colours-15.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3969"/>
            <a:ext cx="9150350" cy="5151438"/>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251520" y="411510"/>
            <a:ext cx="8640960" cy="4266474"/>
          </a:xfrm>
        </p:spPr>
        <p:txBody>
          <a:bodyPr/>
          <a:lstStyle>
            <a:lvl1pPr marL="457200" indent="-457200" algn="l">
              <a:spcBef>
                <a:spcPts val="1200"/>
              </a:spcBef>
              <a:spcAft>
                <a:spcPts val="1000"/>
              </a:spcAft>
              <a:buFont typeface="Arial" panose="020B0604020202020204" pitchFamily="34" charset="0"/>
              <a:buChar char="•"/>
              <a:defRPr sz="3400">
                <a:solidFill>
                  <a:schemeClr val="bg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Box 4"/>
          <p:cNvSpPr txBox="1"/>
          <p:nvPr userDrawn="1"/>
        </p:nvSpPr>
        <p:spPr>
          <a:xfrm>
            <a:off x="6826309" y="4948014"/>
            <a:ext cx="2135520" cy="92333"/>
          </a:xfrm>
          <a:prstGeom prst="rect">
            <a:avLst/>
          </a:prstGeom>
          <a:noFill/>
        </p:spPr>
        <p:txBody>
          <a:bodyPr wrap="none" tIns="0" bIns="0" rtlCol="0">
            <a:spAutoFit/>
          </a:bodyPr>
          <a:lstStyle/>
          <a:p>
            <a:pPr algn="r"/>
            <a:r>
              <a:rPr lang="en-GB" sz="600" dirty="0">
                <a:solidFill>
                  <a:schemeClr val="bg1"/>
                </a:solidFill>
                <a:latin typeface="Arial" pitchFamily="34" charset="0"/>
                <a:cs typeface="Arial" pitchFamily="34" charset="0"/>
              </a:rPr>
              <a:t>© The Insights Group Ltd, 2009-2020. All rights reserved.</a:t>
            </a:r>
          </a:p>
        </p:txBody>
      </p:sp>
    </p:spTree>
    <p:extLst>
      <p:ext uri="{BB962C8B-B14F-4D97-AF65-F5344CB8AC3E}">
        <p14:creationId xmlns:p14="http://schemas.microsoft.com/office/powerpoint/2010/main" val="685191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9. Discover - Grey footer 2 column">
    <p:spTree>
      <p:nvGrpSpPr>
        <p:cNvPr id="1" name=""/>
        <p:cNvGrpSpPr/>
        <p:nvPr/>
      </p:nvGrpSpPr>
      <p:grpSpPr>
        <a:xfrm>
          <a:off x="0" y="0"/>
          <a:ext cx="0" cy="0"/>
          <a:chOff x="0" y="0"/>
          <a:chExt cx="0" cy="0"/>
        </a:xfrm>
      </p:grpSpPr>
      <p:pic>
        <p:nvPicPr>
          <p:cNvPr id="1026" name="Picture 2" descr="C:\Users\rstewart\Downloads\WIP\Google Slides template\Slide mater files - png backgrounds\Brand Evolution - Doughnut - Slide templates_Discovery colours-16.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75" y="-3968"/>
            <a:ext cx="9150351" cy="5151437"/>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251520" y="411510"/>
            <a:ext cx="8640960" cy="4266474"/>
          </a:xfrm>
        </p:spPr>
        <p:txBody>
          <a:bodyPr/>
          <a:lstStyle>
            <a:lvl1pPr marL="457200" indent="-457200" algn="l">
              <a:spcBef>
                <a:spcPts val="1200"/>
              </a:spcBef>
              <a:spcAft>
                <a:spcPts val="1000"/>
              </a:spcAft>
              <a:buFont typeface="Arial" panose="020B0604020202020204" pitchFamily="34" charset="0"/>
              <a:buChar char="•"/>
              <a:defRPr sz="3400">
                <a:solidFill>
                  <a:schemeClr val="bg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Box 4"/>
          <p:cNvSpPr txBox="1"/>
          <p:nvPr userDrawn="1"/>
        </p:nvSpPr>
        <p:spPr>
          <a:xfrm>
            <a:off x="6826309" y="4948014"/>
            <a:ext cx="2135520" cy="92333"/>
          </a:xfrm>
          <a:prstGeom prst="rect">
            <a:avLst/>
          </a:prstGeom>
          <a:noFill/>
        </p:spPr>
        <p:txBody>
          <a:bodyPr wrap="none" tIns="0" bIns="0" rtlCol="0">
            <a:spAutoFit/>
          </a:bodyPr>
          <a:lstStyle/>
          <a:p>
            <a:pPr algn="r"/>
            <a:r>
              <a:rPr lang="en-GB" sz="600" dirty="0">
                <a:solidFill>
                  <a:schemeClr val="bg1"/>
                </a:solidFill>
                <a:latin typeface="Arial" pitchFamily="34" charset="0"/>
                <a:cs typeface="Arial" pitchFamily="34" charset="0"/>
              </a:rPr>
              <a:t>© The Insights Group Ltd, 2009-2020. All rights reserved.</a:t>
            </a:r>
          </a:p>
        </p:txBody>
      </p:sp>
    </p:spTree>
    <p:extLst>
      <p:ext uri="{BB962C8B-B14F-4D97-AF65-F5344CB8AC3E}">
        <p14:creationId xmlns:p14="http://schemas.microsoft.com/office/powerpoint/2010/main" val="40851610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5. Discover - End">
    <p:spTree>
      <p:nvGrpSpPr>
        <p:cNvPr id="1" name=""/>
        <p:cNvGrpSpPr/>
        <p:nvPr/>
      </p:nvGrpSpPr>
      <p:grpSpPr>
        <a:xfrm>
          <a:off x="0" y="0"/>
          <a:ext cx="0" cy="0"/>
          <a:chOff x="0" y="0"/>
          <a:chExt cx="0" cy="0"/>
        </a:xfrm>
      </p:grpSpPr>
      <p:sp>
        <p:nvSpPr>
          <p:cNvPr id="5" name="TextBox 4"/>
          <p:cNvSpPr txBox="1"/>
          <p:nvPr userDrawn="1"/>
        </p:nvSpPr>
        <p:spPr>
          <a:xfrm>
            <a:off x="6826309" y="4948014"/>
            <a:ext cx="2135520" cy="92333"/>
          </a:xfrm>
          <a:prstGeom prst="rect">
            <a:avLst/>
          </a:prstGeom>
          <a:noFill/>
        </p:spPr>
        <p:txBody>
          <a:bodyPr wrap="none" tIns="0" bIns="0" rtlCol="0">
            <a:spAutoFit/>
          </a:bodyPr>
          <a:lstStyle/>
          <a:p>
            <a:pPr algn="r"/>
            <a:r>
              <a:rPr lang="en-GB" sz="600" dirty="0">
                <a:solidFill>
                  <a:schemeClr val="bg1"/>
                </a:solidFill>
                <a:latin typeface="Arial" pitchFamily="34" charset="0"/>
                <a:cs typeface="Arial" pitchFamily="34" charset="0"/>
              </a:rPr>
              <a:t>© The Insights Group Ltd, 2009 2017. All rights reserved.</a:t>
            </a:r>
          </a:p>
        </p:txBody>
      </p:sp>
      <p:sp>
        <p:nvSpPr>
          <p:cNvPr id="9" name="TextBox 8"/>
          <p:cNvSpPr txBox="1"/>
          <p:nvPr userDrawn="1"/>
        </p:nvSpPr>
        <p:spPr>
          <a:xfrm>
            <a:off x="6826310" y="4951094"/>
            <a:ext cx="2135520" cy="92333"/>
          </a:xfrm>
          <a:prstGeom prst="rect">
            <a:avLst/>
          </a:prstGeom>
          <a:noFill/>
        </p:spPr>
        <p:txBody>
          <a:bodyPr wrap="none" tIns="0" bIns="0" rtlCol="0">
            <a:spAutoFit/>
          </a:bodyPr>
          <a:lstStyle/>
          <a:p>
            <a:pPr algn="r"/>
            <a:r>
              <a:rPr lang="en-GB" sz="600" dirty="0">
                <a:solidFill>
                  <a:srgbClr val="58585A"/>
                </a:solidFill>
                <a:latin typeface="Arial" pitchFamily="34" charset="0"/>
                <a:cs typeface="Arial" pitchFamily="34" charset="0"/>
              </a:rPr>
              <a:t>© The Insights Group Ltd, 2009-2020. All rights reserved.</a:t>
            </a:r>
          </a:p>
        </p:txBody>
      </p:sp>
      <p:pic>
        <p:nvPicPr>
          <p:cNvPr id="6" name="Picture 2">
            <a:extLst>
              <a:ext uri="{FF2B5EF4-FFF2-40B4-BE49-F238E27FC236}">
                <a16:creationId xmlns:a16="http://schemas.microsoft.com/office/drawing/2014/main" id="{50B432AC-01CB-44B3-B58E-B2CE1021C891}"/>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p:blipFill>
        <p:spPr bwMode="auto">
          <a:xfrm>
            <a:off x="3515333" y="1301873"/>
            <a:ext cx="2113334" cy="1092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a:extLst>
              <a:ext uri="{FF2B5EF4-FFF2-40B4-BE49-F238E27FC236}">
                <a16:creationId xmlns:a16="http://schemas.microsoft.com/office/drawing/2014/main" id="{74948E4A-AC3D-43AE-8530-9E827B1C16DE}"/>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p:blipFill>
        <p:spPr bwMode="auto">
          <a:xfrm>
            <a:off x="3515334" y="2742033"/>
            <a:ext cx="2113332" cy="1092241"/>
          </a:xfrm>
          <a:prstGeom prst="rect">
            <a:avLst/>
          </a:prstGeom>
          <a:noFill/>
          <a:ln w="9525">
            <a:solidFill>
              <a:schemeClr val="tx1">
                <a:lumMod val="20000"/>
                <a:lumOff val="8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91050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Discovery - Title FR 1">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sp>
        <p:nvSpPr>
          <p:cNvPr id="7" name="Title 1"/>
          <p:cNvSpPr>
            <a:spLocks noGrp="1"/>
          </p:cNvSpPr>
          <p:nvPr>
            <p:ph type="ctrTitle" hasCustomPrompt="1"/>
          </p:nvPr>
        </p:nvSpPr>
        <p:spPr>
          <a:xfrm>
            <a:off x="251520" y="3507854"/>
            <a:ext cx="5040560" cy="1008112"/>
          </a:xfrm>
        </p:spPr>
        <p:txBody>
          <a:bodyPr>
            <a:noAutofit/>
          </a:bodyPr>
          <a:lstStyle>
            <a:lvl1pPr algn="l">
              <a:defRPr sz="3000" baseline="0">
                <a:solidFill>
                  <a:srgbClr val="58585A"/>
                </a:solidFill>
                <a:latin typeface="Arial" panose="020B0604020202020204" pitchFamily="34" charset="0"/>
                <a:cs typeface="Arial" panose="020B0604020202020204" pitchFamily="34" charset="0"/>
              </a:defRPr>
            </a:lvl1pPr>
          </a:lstStyle>
          <a:p>
            <a:r>
              <a:rPr lang="en-US" dirty="0"/>
              <a:t>Presentation Title</a:t>
            </a:r>
            <a:endParaRPr lang="en-GB" dirty="0"/>
          </a:p>
        </p:txBody>
      </p:sp>
      <p:sp>
        <p:nvSpPr>
          <p:cNvPr id="11" name="Subtitle 2"/>
          <p:cNvSpPr>
            <a:spLocks noGrp="1"/>
          </p:cNvSpPr>
          <p:nvPr>
            <p:ph type="subTitle" idx="1" hasCustomPrompt="1"/>
          </p:nvPr>
        </p:nvSpPr>
        <p:spPr>
          <a:xfrm>
            <a:off x="251520" y="4515966"/>
            <a:ext cx="5040560" cy="432048"/>
          </a:xfrm>
        </p:spPr>
        <p:txBody>
          <a:bodyPr>
            <a:noAutofit/>
          </a:bodyPr>
          <a:lstStyle>
            <a:lvl1pPr marL="0" indent="0" algn="l">
              <a:lnSpc>
                <a:spcPct val="100000"/>
              </a:lnSpc>
              <a:buFontTx/>
              <a:buNone/>
              <a:defRPr sz="2400" baseline="0">
                <a:solidFill>
                  <a:srgbClr val="58585A"/>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endParaRPr lang="en-GB" dirty="0"/>
          </a:p>
        </p:txBody>
      </p:sp>
      <p:sp>
        <p:nvSpPr>
          <p:cNvPr id="8" name="TextBox 7">
            <a:extLst>
              <a:ext uri="{FF2B5EF4-FFF2-40B4-BE49-F238E27FC236}">
                <a16:creationId xmlns:a16="http://schemas.microsoft.com/office/drawing/2014/main" id="{F923F96B-A079-436D-BD4D-945334FC8D6B}"/>
              </a:ext>
            </a:extLst>
          </p:cNvPr>
          <p:cNvSpPr txBox="1"/>
          <p:nvPr userDrawn="1"/>
        </p:nvSpPr>
        <p:spPr>
          <a:xfrm>
            <a:off x="6826309" y="4948014"/>
            <a:ext cx="2135520" cy="92333"/>
          </a:xfrm>
          <a:prstGeom prst="rect">
            <a:avLst/>
          </a:prstGeom>
          <a:noFill/>
        </p:spPr>
        <p:txBody>
          <a:bodyPr wrap="none" tIns="0" bIns="0" rtlCol="0">
            <a:spAutoFit/>
          </a:bodyPr>
          <a:lstStyle/>
          <a:p>
            <a:pPr algn="r"/>
            <a:r>
              <a:rPr lang="en-GB" sz="600" dirty="0">
                <a:solidFill>
                  <a:srgbClr val="58585A"/>
                </a:solidFill>
                <a:latin typeface="Arial" pitchFamily="34" charset="0"/>
                <a:cs typeface="Arial" pitchFamily="34" charset="0"/>
              </a:rPr>
              <a:t>© The Insights Group Ltd, 2009-2020. All rights reserved.</a:t>
            </a:r>
          </a:p>
        </p:txBody>
      </p:sp>
      <p:pic>
        <p:nvPicPr>
          <p:cNvPr id="13" name="Picture 2">
            <a:extLst>
              <a:ext uri="{FF2B5EF4-FFF2-40B4-BE49-F238E27FC236}">
                <a16:creationId xmlns:a16="http://schemas.microsoft.com/office/drawing/2014/main" id="{A3787A10-1234-4EBD-A5C9-1220F0ED3941}"/>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p:blipFill>
        <p:spPr bwMode="auto">
          <a:xfrm>
            <a:off x="264285" y="2570672"/>
            <a:ext cx="1393253" cy="720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a:extLst>
              <a:ext uri="{FF2B5EF4-FFF2-40B4-BE49-F238E27FC236}">
                <a16:creationId xmlns:a16="http://schemas.microsoft.com/office/drawing/2014/main" id="{0A594C30-4823-4942-A1FC-73E54F6B26D3}"/>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p:blipFill>
        <p:spPr bwMode="auto">
          <a:xfrm>
            <a:off x="1835696" y="2570672"/>
            <a:ext cx="1390760" cy="71879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36888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I_Footer 2 column">
    <p:spTree>
      <p:nvGrpSpPr>
        <p:cNvPr id="1" name=""/>
        <p:cNvGrpSpPr/>
        <p:nvPr/>
      </p:nvGrpSpPr>
      <p:grpSpPr>
        <a:xfrm>
          <a:off x="0" y="0"/>
          <a:ext cx="0" cy="0"/>
          <a:chOff x="0" y="0"/>
          <a:chExt cx="0" cy="0"/>
        </a:xfrm>
      </p:grpSpPr>
      <p:pic>
        <p:nvPicPr>
          <p:cNvPr id="1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94053" b="1"/>
          <a:stretch/>
        </p:blipFill>
        <p:spPr bwMode="auto">
          <a:xfrm>
            <a:off x="649" y="4844310"/>
            <a:ext cx="9142701" cy="30584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503040" y="141480"/>
            <a:ext cx="8640960" cy="857250"/>
          </a:xfrm>
        </p:spPr>
        <p:txBody>
          <a:bodyPr>
            <a:normAutofit/>
          </a:bodyPr>
          <a:lstStyle>
            <a:lvl1pPr algn="l">
              <a:defRPr sz="3600">
                <a:solidFill>
                  <a:schemeClr val="tx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8" name="Content Placeholder 2"/>
          <p:cNvSpPr>
            <a:spLocks noGrp="1"/>
          </p:cNvSpPr>
          <p:nvPr>
            <p:ph sz="half" idx="1"/>
          </p:nvPr>
        </p:nvSpPr>
        <p:spPr>
          <a:xfrm>
            <a:off x="503040" y="1059582"/>
            <a:ext cx="4038600" cy="3394472"/>
          </a:xfrm>
        </p:spPr>
        <p:txBody>
          <a:bodyPr/>
          <a:lstStyle>
            <a:lvl1pPr>
              <a:spcAft>
                <a:spcPts val="1000"/>
              </a:spcAft>
              <a:defRPr sz="2800">
                <a:solidFill>
                  <a:schemeClr val="tx1"/>
                </a:solidFill>
                <a:latin typeface="Arial" panose="020B0604020202020204" pitchFamily="34" charset="0"/>
                <a:cs typeface="Arial" panose="020B0604020202020204" pitchFamily="34" charset="0"/>
              </a:defRPr>
            </a:lvl1pPr>
            <a:lvl2pPr>
              <a:spcAft>
                <a:spcPts val="1000"/>
              </a:spcAft>
              <a:defRPr sz="2400">
                <a:solidFill>
                  <a:schemeClr val="tx1"/>
                </a:solidFill>
                <a:latin typeface="Arial" panose="020B0604020202020204" pitchFamily="34" charset="0"/>
                <a:cs typeface="Arial" panose="020B0604020202020204" pitchFamily="34" charset="0"/>
              </a:defRPr>
            </a:lvl2pPr>
            <a:lvl3pPr>
              <a:spcAft>
                <a:spcPts val="1000"/>
              </a:spcAft>
              <a:defRPr sz="2000">
                <a:solidFill>
                  <a:schemeClr val="tx1"/>
                </a:solidFill>
                <a:latin typeface="Arial" panose="020B0604020202020204" pitchFamily="34" charset="0"/>
                <a:cs typeface="Arial" panose="020B0604020202020204" pitchFamily="34" charset="0"/>
              </a:defRPr>
            </a:lvl3pPr>
            <a:lvl4pPr>
              <a:spcAft>
                <a:spcPts val="1000"/>
              </a:spcAft>
              <a:defRPr sz="1800">
                <a:solidFill>
                  <a:schemeClr val="tx1"/>
                </a:solidFill>
                <a:latin typeface="Arial" panose="020B0604020202020204" pitchFamily="34" charset="0"/>
                <a:cs typeface="Arial" panose="020B0604020202020204" pitchFamily="34" charset="0"/>
              </a:defRPr>
            </a:lvl4pPr>
            <a:lvl5pPr>
              <a:spcAft>
                <a:spcPts val="1000"/>
              </a:spcAft>
              <a:defRPr sz="1800">
                <a:solidFill>
                  <a:schemeClr val="tx1"/>
                </a:solidFill>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Content Placeholder 3"/>
          <p:cNvSpPr>
            <a:spLocks noGrp="1"/>
          </p:cNvSpPr>
          <p:nvPr>
            <p:ph sz="half" idx="2"/>
          </p:nvPr>
        </p:nvSpPr>
        <p:spPr>
          <a:xfrm>
            <a:off x="4716016" y="1059582"/>
            <a:ext cx="4038600" cy="3394472"/>
          </a:xfrm>
        </p:spPr>
        <p:txBody>
          <a:bodyPr/>
          <a:lstStyle>
            <a:lvl1pPr>
              <a:spcAft>
                <a:spcPts val="1000"/>
              </a:spcAft>
              <a:defRPr sz="2800">
                <a:solidFill>
                  <a:schemeClr val="tx1"/>
                </a:solidFill>
                <a:latin typeface="Arial" panose="020B0604020202020204" pitchFamily="34" charset="0"/>
                <a:cs typeface="Arial" panose="020B0604020202020204" pitchFamily="34" charset="0"/>
              </a:defRPr>
            </a:lvl1pPr>
            <a:lvl2pPr>
              <a:spcAft>
                <a:spcPts val="1000"/>
              </a:spcAft>
              <a:defRPr sz="2400">
                <a:solidFill>
                  <a:schemeClr val="tx1"/>
                </a:solidFill>
                <a:latin typeface="Arial" panose="020B0604020202020204" pitchFamily="34" charset="0"/>
                <a:cs typeface="Arial" panose="020B0604020202020204" pitchFamily="34" charset="0"/>
              </a:defRPr>
            </a:lvl2pPr>
            <a:lvl3pPr>
              <a:spcAft>
                <a:spcPts val="1000"/>
              </a:spcAft>
              <a:defRPr sz="2000">
                <a:solidFill>
                  <a:schemeClr val="tx1"/>
                </a:solidFill>
                <a:latin typeface="Arial" panose="020B0604020202020204" pitchFamily="34" charset="0"/>
                <a:cs typeface="Arial" panose="020B0604020202020204" pitchFamily="34" charset="0"/>
              </a:defRPr>
            </a:lvl3pPr>
            <a:lvl4pPr>
              <a:spcAft>
                <a:spcPts val="1000"/>
              </a:spcAft>
              <a:defRPr sz="1800">
                <a:solidFill>
                  <a:schemeClr val="tx1"/>
                </a:solidFill>
                <a:latin typeface="Arial" panose="020B0604020202020204" pitchFamily="34" charset="0"/>
                <a:cs typeface="Arial" panose="020B0604020202020204" pitchFamily="34" charset="0"/>
              </a:defRPr>
            </a:lvl4pPr>
            <a:lvl5pPr>
              <a:spcAft>
                <a:spcPts val="1000"/>
              </a:spcAft>
              <a:defRPr sz="1800">
                <a:solidFill>
                  <a:schemeClr val="tx1"/>
                </a:solidFill>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extBox 10"/>
          <p:cNvSpPr txBox="1"/>
          <p:nvPr userDrawn="1"/>
        </p:nvSpPr>
        <p:spPr>
          <a:xfrm>
            <a:off x="7020272" y="4948014"/>
            <a:ext cx="1941557" cy="92333"/>
          </a:xfrm>
          <a:prstGeom prst="rect">
            <a:avLst/>
          </a:prstGeom>
          <a:noFill/>
        </p:spPr>
        <p:txBody>
          <a:bodyPr wrap="none" tIns="0" bIns="0" rtlCol="0">
            <a:spAutoFit/>
          </a:bodyPr>
          <a:lstStyle/>
          <a:p>
            <a:pPr algn="r"/>
            <a:r>
              <a:rPr lang="en-GB" sz="600" dirty="0">
                <a:solidFill>
                  <a:schemeClr val="bg1"/>
                </a:solidFill>
                <a:latin typeface="Arial" pitchFamily="34" charset="0"/>
                <a:cs typeface="Arial" pitchFamily="34" charset="0"/>
              </a:rPr>
              <a:t>© The Insights Group Ltd, 2020. All rights reserved.</a:t>
            </a:r>
          </a:p>
        </p:txBody>
      </p:sp>
    </p:spTree>
    <p:extLst>
      <p:ext uri="{BB962C8B-B14F-4D97-AF65-F5344CB8AC3E}">
        <p14:creationId xmlns:p14="http://schemas.microsoft.com/office/powerpoint/2010/main" val="27459576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sp>
        <p:nvSpPr>
          <p:cNvPr id="11" name="Footer Placeholder 3">
            <a:extLst>
              <a:ext uri="{FF2B5EF4-FFF2-40B4-BE49-F238E27FC236}">
                <a16:creationId xmlns:a16="http://schemas.microsoft.com/office/drawing/2014/main" id="{6F831EBB-A21F-41F5-810F-5DC353F5F08A}"/>
              </a:ext>
            </a:extLst>
          </p:cNvPr>
          <p:cNvSpPr>
            <a:spLocks noGrp="1"/>
          </p:cNvSpPr>
          <p:nvPr>
            <p:ph type="ftr" sz="quarter" idx="4294967295"/>
          </p:nvPr>
        </p:nvSpPr>
        <p:spPr>
          <a:xfrm>
            <a:off x="4188784" y="4767263"/>
            <a:ext cx="766430" cy="273844"/>
          </a:xfrm>
        </p:spPr>
        <p:txBody>
          <a:bodyPr/>
          <a:lstStyle>
            <a:lvl1pPr>
              <a:defRPr>
                <a:solidFill>
                  <a:schemeClr val="bg2">
                    <a:lumMod val="50000"/>
                  </a:schemeClr>
                </a:solidFill>
                <a:latin typeface="Arial" panose="020B0604020202020204" pitchFamily="34" charset="0"/>
                <a:cs typeface="Arial" panose="020B0604020202020204" pitchFamily="34" charset="0"/>
              </a:defRPr>
            </a:lvl1pPr>
          </a:lstStyle>
          <a:p>
            <a:fld id="{90966F5C-8055-48F6-A9D9-966066120438}" type="slidenum">
              <a:rPr lang="en-GB" smtClean="0"/>
              <a:pPr/>
              <a:t>‹#›</a:t>
            </a:fld>
            <a:endParaRPr lang="en-GB" dirty="0"/>
          </a:p>
        </p:txBody>
      </p:sp>
      <p:sp>
        <p:nvSpPr>
          <p:cNvPr id="12" name="Date Placeholder 6">
            <a:extLst>
              <a:ext uri="{FF2B5EF4-FFF2-40B4-BE49-F238E27FC236}">
                <a16:creationId xmlns:a16="http://schemas.microsoft.com/office/drawing/2014/main" id="{0756A888-F2C2-45B2-98C4-C4AA46FD23D5}"/>
              </a:ext>
            </a:extLst>
          </p:cNvPr>
          <p:cNvSpPr>
            <a:spLocks noGrp="1"/>
          </p:cNvSpPr>
          <p:nvPr>
            <p:ph type="dt" sz="half" idx="4294967295"/>
          </p:nvPr>
        </p:nvSpPr>
        <p:spPr>
          <a:xfrm>
            <a:off x="431029" y="4767263"/>
            <a:ext cx="3127418" cy="273844"/>
          </a:xfrm>
        </p:spPr>
        <p:txBody>
          <a:bodyPr/>
          <a:lstStyle>
            <a:lvl1pPr>
              <a:defRPr sz="385">
                <a:solidFill>
                  <a:schemeClr val="bg2">
                    <a:lumMod val="50000"/>
                  </a:schemeClr>
                </a:solidFill>
                <a:latin typeface="Arial" panose="020B0604020202020204" pitchFamily="34" charset="0"/>
                <a:cs typeface="Arial" panose="020B0604020202020204" pitchFamily="34" charset="0"/>
              </a:defRPr>
            </a:lvl1pPr>
          </a:lstStyle>
          <a:p>
            <a:r>
              <a:rPr lang="en-US" dirty="0"/>
              <a:t>© The Insights Group Ltd, 2020. All rights reserved.</a:t>
            </a:r>
            <a:endParaRPr lang="en-GB" dirty="0"/>
          </a:p>
        </p:txBody>
      </p:sp>
      <p:pic>
        <p:nvPicPr>
          <p:cNvPr id="13" name="Picture 12" descr="A picture containing drawing&#10;&#10;Description automatically generated">
            <a:extLst>
              <a:ext uri="{FF2B5EF4-FFF2-40B4-BE49-F238E27FC236}">
                <a16:creationId xmlns:a16="http://schemas.microsoft.com/office/drawing/2014/main" id="{543E4CE8-5AF7-4BF8-B7F0-AABE5022DE0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32880" y="4767263"/>
            <a:ext cx="1332226" cy="273844"/>
          </a:xfrm>
          <a:prstGeom prst="rect">
            <a:avLst/>
          </a:prstGeom>
        </p:spPr>
      </p:pic>
    </p:spTree>
    <p:extLst>
      <p:ext uri="{BB962C8B-B14F-4D97-AF65-F5344CB8AC3E}">
        <p14:creationId xmlns:p14="http://schemas.microsoft.com/office/powerpoint/2010/main" val="1412289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 Discovery - Title CB 1">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sp>
        <p:nvSpPr>
          <p:cNvPr id="10" name="Title 1"/>
          <p:cNvSpPr>
            <a:spLocks noGrp="1"/>
          </p:cNvSpPr>
          <p:nvPr>
            <p:ph type="ctrTitle" hasCustomPrompt="1"/>
          </p:nvPr>
        </p:nvSpPr>
        <p:spPr>
          <a:xfrm>
            <a:off x="251520" y="3507854"/>
            <a:ext cx="5040560" cy="1008112"/>
          </a:xfrm>
        </p:spPr>
        <p:txBody>
          <a:bodyPr>
            <a:noAutofit/>
          </a:bodyPr>
          <a:lstStyle>
            <a:lvl1pPr algn="l">
              <a:defRPr sz="3000">
                <a:solidFill>
                  <a:srgbClr val="58585A"/>
                </a:solidFill>
                <a:latin typeface="Arial" panose="020B0604020202020204" pitchFamily="34" charset="0"/>
                <a:cs typeface="Arial" panose="020B0604020202020204" pitchFamily="34" charset="0"/>
              </a:defRPr>
            </a:lvl1pPr>
          </a:lstStyle>
          <a:p>
            <a:r>
              <a:rPr lang="en-US" dirty="0"/>
              <a:t>Presentation Title</a:t>
            </a:r>
            <a:endParaRPr lang="en-GB" dirty="0"/>
          </a:p>
        </p:txBody>
      </p:sp>
      <p:sp>
        <p:nvSpPr>
          <p:cNvPr id="11" name="Subtitle 2"/>
          <p:cNvSpPr>
            <a:spLocks noGrp="1"/>
          </p:cNvSpPr>
          <p:nvPr>
            <p:ph type="subTitle" idx="1" hasCustomPrompt="1"/>
          </p:nvPr>
        </p:nvSpPr>
        <p:spPr>
          <a:xfrm>
            <a:off x="251520" y="4515966"/>
            <a:ext cx="5040560" cy="432048"/>
          </a:xfrm>
        </p:spPr>
        <p:txBody>
          <a:bodyPr>
            <a:noAutofit/>
          </a:bodyPr>
          <a:lstStyle>
            <a:lvl1pPr marL="0" indent="0" algn="l">
              <a:lnSpc>
                <a:spcPct val="100000"/>
              </a:lnSpc>
              <a:buFontTx/>
              <a:buNone/>
              <a:defRPr sz="2400" baseline="0">
                <a:solidFill>
                  <a:srgbClr val="58585A"/>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endParaRPr lang="en-GB" dirty="0"/>
          </a:p>
        </p:txBody>
      </p:sp>
      <p:sp>
        <p:nvSpPr>
          <p:cNvPr id="13" name="TextBox 12">
            <a:extLst>
              <a:ext uri="{FF2B5EF4-FFF2-40B4-BE49-F238E27FC236}">
                <a16:creationId xmlns:a16="http://schemas.microsoft.com/office/drawing/2014/main" id="{668566C5-5CA7-48B6-9A4E-821F63249897}"/>
              </a:ext>
            </a:extLst>
          </p:cNvPr>
          <p:cNvSpPr txBox="1"/>
          <p:nvPr userDrawn="1"/>
        </p:nvSpPr>
        <p:spPr>
          <a:xfrm>
            <a:off x="6826309" y="4948014"/>
            <a:ext cx="2135520" cy="92333"/>
          </a:xfrm>
          <a:prstGeom prst="rect">
            <a:avLst/>
          </a:prstGeom>
          <a:noFill/>
        </p:spPr>
        <p:txBody>
          <a:bodyPr wrap="none" tIns="0" bIns="0" rtlCol="0">
            <a:spAutoFit/>
          </a:bodyPr>
          <a:lstStyle/>
          <a:p>
            <a:pPr algn="r"/>
            <a:r>
              <a:rPr lang="en-GB" sz="600" dirty="0">
                <a:solidFill>
                  <a:srgbClr val="58585A"/>
                </a:solidFill>
                <a:latin typeface="Arial" pitchFamily="34" charset="0"/>
                <a:cs typeface="Arial" pitchFamily="34" charset="0"/>
              </a:rPr>
              <a:t>© The Insights Group Ltd, 2009-2020. All rights reserved.</a:t>
            </a:r>
          </a:p>
        </p:txBody>
      </p:sp>
      <p:pic>
        <p:nvPicPr>
          <p:cNvPr id="8" name="Picture 2">
            <a:extLst>
              <a:ext uri="{FF2B5EF4-FFF2-40B4-BE49-F238E27FC236}">
                <a16:creationId xmlns:a16="http://schemas.microsoft.com/office/drawing/2014/main" id="{74917A08-90C8-48DA-AEC3-35282942D81C}"/>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p:blipFill>
        <p:spPr bwMode="auto">
          <a:xfrm>
            <a:off x="264285" y="2570672"/>
            <a:ext cx="1393253" cy="720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a:extLst>
              <a:ext uri="{FF2B5EF4-FFF2-40B4-BE49-F238E27FC236}">
                <a16:creationId xmlns:a16="http://schemas.microsoft.com/office/drawing/2014/main" id="{A9B74FDB-6ADB-44DE-82F3-7439B7BCFB3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p:blipFill>
        <p:spPr bwMode="auto">
          <a:xfrm>
            <a:off x="1835696" y="2570672"/>
            <a:ext cx="1390760" cy="71879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58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2. Discovery - Title FR 1">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b="50021"/>
          <a:stretch/>
        </p:blipFill>
        <p:spPr>
          <a:xfrm>
            <a:off x="1354" y="0"/>
            <a:ext cx="9141291" cy="2570672"/>
          </a:xfrm>
          <a:prstGeom prst="rect">
            <a:avLst/>
          </a:prstGeom>
        </p:spPr>
      </p:pic>
      <p:sp>
        <p:nvSpPr>
          <p:cNvPr id="7" name="Title 1"/>
          <p:cNvSpPr>
            <a:spLocks noGrp="1"/>
          </p:cNvSpPr>
          <p:nvPr>
            <p:ph type="ctrTitle" hasCustomPrompt="1"/>
          </p:nvPr>
        </p:nvSpPr>
        <p:spPr>
          <a:xfrm>
            <a:off x="251520" y="3507854"/>
            <a:ext cx="5040560" cy="1008112"/>
          </a:xfrm>
        </p:spPr>
        <p:txBody>
          <a:bodyPr>
            <a:noAutofit/>
          </a:bodyPr>
          <a:lstStyle>
            <a:lvl1pPr algn="l">
              <a:defRPr sz="3000" baseline="0">
                <a:solidFill>
                  <a:srgbClr val="58585A"/>
                </a:solidFill>
                <a:latin typeface="Arial" panose="020B0604020202020204" pitchFamily="34" charset="0"/>
                <a:cs typeface="Arial" panose="020B0604020202020204" pitchFamily="34" charset="0"/>
              </a:defRPr>
            </a:lvl1pPr>
          </a:lstStyle>
          <a:p>
            <a:r>
              <a:rPr lang="en-US" dirty="0"/>
              <a:t>Presentation Title</a:t>
            </a:r>
            <a:endParaRPr lang="en-GB" dirty="0"/>
          </a:p>
        </p:txBody>
      </p:sp>
      <p:sp>
        <p:nvSpPr>
          <p:cNvPr id="11" name="Subtitle 2"/>
          <p:cNvSpPr>
            <a:spLocks noGrp="1"/>
          </p:cNvSpPr>
          <p:nvPr>
            <p:ph type="subTitle" idx="1" hasCustomPrompt="1"/>
          </p:nvPr>
        </p:nvSpPr>
        <p:spPr>
          <a:xfrm>
            <a:off x="251520" y="4515966"/>
            <a:ext cx="5040560" cy="432048"/>
          </a:xfrm>
        </p:spPr>
        <p:txBody>
          <a:bodyPr>
            <a:noAutofit/>
          </a:bodyPr>
          <a:lstStyle>
            <a:lvl1pPr marL="0" indent="0" algn="l">
              <a:lnSpc>
                <a:spcPct val="100000"/>
              </a:lnSpc>
              <a:buFontTx/>
              <a:buNone/>
              <a:defRPr sz="2400" baseline="0">
                <a:solidFill>
                  <a:srgbClr val="58585A"/>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endParaRPr lang="en-GB" dirty="0"/>
          </a:p>
        </p:txBody>
      </p:sp>
      <p:sp>
        <p:nvSpPr>
          <p:cNvPr id="8" name="TextBox 7">
            <a:extLst>
              <a:ext uri="{FF2B5EF4-FFF2-40B4-BE49-F238E27FC236}">
                <a16:creationId xmlns:a16="http://schemas.microsoft.com/office/drawing/2014/main" id="{F923F96B-A079-436D-BD4D-945334FC8D6B}"/>
              </a:ext>
            </a:extLst>
          </p:cNvPr>
          <p:cNvSpPr txBox="1"/>
          <p:nvPr userDrawn="1"/>
        </p:nvSpPr>
        <p:spPr>
          <a:xfrm>
            <a:off x="6826309" y="4948014"/>
            <a:ext cx="2135520" cy="92333"/>
          </a:xfrm>
          <a:prstGeom prst="rect">
            <a:avLst/>
          </a:prstGeom>
          <a:noFill/>
        </p:spPr>
        <p:txBody>
          <a:bodyPr wrap="none" tIns="0" bIns="0" rtlCol="0">
            <a:spAutoFit/>
          </a:bodyPr>
          <a:lstStyle/>
          <a:p>
            <a:pPr algn="r"/>
            <a:r>
              <a:rPr lang="en-GB" sz="600" dirty="0">
                <a:solidFill>
                  <a:srgbClr val="58585A"/>
                </a:solidFill>
                <a:latin typeface="Arial" pitchFamily="34" charset="0"/>
                <a:cs typeface="Arial" pitchFamily="34" charset="0"/>
              </a:rPr>
              <a:t>© The Insights Group Ltd, 2009-2020. All rights reserved.</a:t>
            </a:r>
          </a:p>
        </p:txBody>
      </p:sp>
      <p:pic>
        <p:nvPicPr>
          <p:cNvPr id="13" name="Picture 2">
            <a:extLst>
              <a:ext uri="{FF2B5EF4-FFF2-40B4-BE49-F238E27FC236}">
                <a16:creationId xmlns:a16="http://schemas.microsoft.com/office/drawing/2014/main" id="{A3787A10-1234-4EBD-A5C9-1220F0ED3941}"/>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p:blipFill>
        <p:spPr bwMode="auto">
          <a:xfrm>
            <a:off x="264285" y="2570672"/>
            <a:ext cx="1393253" cy="7200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a:extLst>
              <a:ext uri="{FF2B5EF4-FFF2-40B4-BE49-F238E27FC236}">
                <a16:creationId xmlns:a16="http://schemas.microsoft.com/office/drawing/2014/main" id="{0A594C30-4823-4942-A1FC-73E54F6B26D3}"/>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p:blipFill>
        <p:spPr bwMode="auto">
          <a:xfrm>
            <a:off x="1835696" y="2570672"/>
            <a:ext cx="1390760" cy="71879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2">
            <a:extLst>
              <a:ext uri="{FF2B5EF4-FFF2-40B4-BE49-F238E27FC236}">
                <a16:creationId xmlns:a16="http://schemas.microsoft.com/office/drawing/2014/main" id="{0C591CAF-EB8F-4CA8-8F12-9D9C89831F3C}"/>
              </a:ext>
            </a:extLst>
          </p:cNvPr>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p:blipFill>
        <p:spPr bwMode="auto">
          <a:xfrm>
            <a:off x="179512" y="2617481"/>
            <a:ext cx="1236212" cy="638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2">
            <a:extLst>
              <a:ext uri="{FF2B5EF4-FFF2-40B4-BE49-F238E27FC236}">
                <a16:creationId xmlns:a16="http://schemas.microsoft.com/office/drawing/2014/main" id="{9EA317F7-FB72-435A-B869-9F689199006C}"/>
              </a:ext>
            </a:extLst>
          </p:cNvPr>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p:blipFill>
        <p:spPr bwMode="auto">
          <a:xfrm>
            <a:off x="1548625" y="2617481"/>
            <a:ext cx="1234001" cy="63777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7206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5. Discovery - Title CB 1">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a:extLst>
              <a:ext uri="{28A0092B-C50C-407E-A947-70E740481C1C}">
                <a14:useLocalDpi xmlns:a14="http://schemas.microsoft.com/office/drawing/2010/main" val="0"/>
              </a:ext>
            </a:extLst>
          </a:blip>
          <a:srcRect b="50000"/>
          <a:stretch/>
        </p:blipFill>
        <p:spPr>
          <a:xfrm>
            <a:off x="1354" y="0"/>
            <a:ext cx="9141291" cy="2571750"/>
          </a:xfrm>
          <a:prstGeom prst="rect">
            <a:avLst/>
          </a:prstGeom>
        </p:spPr>
      </p:pic>
      <p:sp>
        <p:nvSpPr>
          <p:cNvPr id="10" name="Title 1"/>
          <p:cNvSpPr>
            <a:spLocks noGrp="1"/>
          </p:cNvSpPr>
          <p:nvPr>
            <p:ph type="ctrTitle" hasCustomPrompt="1"/>
          </p:nvPr>
        </p:nvSpPr>
        <p:spPr>
          <a:xfrm>
            <a:off x="251520" y="3507854"/>
            <a:ext cx="5040560" cy="1008112"/>
          </a:xfrm>
        </p:spPr>
        <p:txBody>
          <a:bodyPr>
            <a:noAutofit/>
          </a:bodyPr>
          <a:lstStyle>
            <a:lvl1pPr algn="l">
              <a:defRPr sz="3000">
                <a:solidFill>
                  <a:srgbClr val="58585A"/>
                </a:solidFill>
                <a:latin typeface="Arial" panose="020B0604020202020204" pitchFamily="34" charset="0"/>
                <a:cs typeface="Arial" panose="020B0604020202020204" pitchFamily="34" charset="0"/>
              </a:defRPr>
            </a:lvl1pPr>
          </a:lstStyle>
          <a:p>
            <a:r>
              <a:rPr lang="en-US" dirty="0"/>
              <a:t>Presentation Title</a:t>
            </a:r>
            <a:endParaRPr lang="en-GB" dirty="0"/>
          </a:p>
        </p:txBody>
      </p:sp>
      <p:sp>
        <p:nvSpPr>
          <p:cNvPr id="11" name="Subtitle 2"/>
          <p:cNvSpPr>
            <a:spLocks noGrp="1"/>
          </p:cNvSpPr>
          <p:nvPr>
            <p:ph type="subTitle" idx="1" hasCustomPrompt="1"/>
          </p:nvPr>
        </p:nvSpPr>
        <p:spPr>
          <a:xfrm>
            <a:off x="251520" y="4515966"/>
            <a:ext cx="5040560" cy="432048"/>
          </a:xfrm>
        </p:spPr>
        <p:txBody>
          <a:bodyPr>
            <a:noAutofit/>
          </a:bodyPr>
          <a:lstStyle>
            <a:lvl1pPr marL="0" indent="0" algn="l">
              <a:lnSpc>
                <a:spcPct val="100000"/>
              </a:lnSpc>
              <a:buFontTx/>
              <a:buNone/>
              <a:defRPr sz="2400" baseline="0">
                <a:solidFill>
                  <a:srgbClr val="58585A"/>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endParaRPr lang="en-GB" dirty="0"/>
          </a:p>
        </p:txBody>
      </p:sp>
      <p:sp>
        <p:nvSpPr>
          <p:cNvPr id="13" name="TextBox 12">
            <a:extLst>
              <a:ext uri="{FF2B5EF4-FFF2-40B4-BE49-F238E27FC236}">
                <a16:creationId xmlns:a16="http://schemas.microsoft.com/office/drawing/2014/main" id="{668566C5-5CA7-48B6-9A4E-821F63249897}"/>
              </a:ext>
            </a:extLst>
          </p:cNvPr>
          <p:cNvSpPr txBox="1"/>
          <p:nvPr userDrawn="1"/>
        </p:nvSpPr>
        <p:spPr>
          <a:xfrm>
            <a:off x="6826309" y="4948014"/>
            <a:ext cx="2135520" cy="92333"/>
          </a:xfrm>
          <a:prstGeom prst="rect">
            <a:avLst/>
          </a:prstGeom>
          <a:noFill/>
        </p:spPr>
        <p:txBody>
          <a:bodyPr wrap="none" tIns="0" bIns="0" rtlCol="0">
            <a:spAutoFit/>
          </a:bodyPr>
          <a:lstStyle/>
          <a:p>
            <a:pPr algn="r"/>
            <a:r>
              <a:rPr lang="en-GB" sz="600" dirty="0">
                <a:solidFill>
                  <a:srgbClr val="58585A"/>
                </a:solidFill>
                <a:latin typeface="Arial" pitchFamily="34" charset="0"/>
                <a:cs typeface="Arial" pitchFamily="34" charset="0"/>
              </a:rPr>
              <a:t>© The Insights Group Ltd, 2009-2020. All rights reserved.</a:t>
            </a:r>
          </a:p>
        </p:txBody>
      </p:sp>
      <p:grpSp>
        <p:nvGrpSpPr>
          <p:cNvPr id="2" name="Group 1">
            <a:extLst>
              <a:ext uri="{FF2B5EF4-FFF2-40B4-BE49-F238E27FC236}">
                <a16:creationId xmlns:a16="http://schemas.microsoft.com/office/drawing/2014/main" id="{AA9432D6-D21B-4D51-A847-2C0669A19070}"/>
              </a:ext>
            </a:extLst>
          </p:cNvPr>
          <p:cNvGrpSpPr/>
          <p:nvPr userDrawn="1"/>
        </p:nvGrpSpPr>
        <p:grpSpPr>
          <a:xfrm>
            <a:off x="179512" y="2617481"/>
            <a:ext cx="2603114" cy="638916"/>
            <a:chOff x="179512" y="2617481"/>
            <a:chExt cx="2603114" cy="638916"/>
          </a:xfrm>
        </p:grpSpPr>
        <p:pic>
          <p:nvPicPr>
            <p:cNvPr id="15" name="Picture 2">
              <a:extLst>
                <a:ext uri="{FF2B5EF4-FFF2-40B4-BE49-F238E27FC236}">
                  <a16:creationId xmlns:a16="http://schemas.microsoft.com/office/drawing/2014/main" id="{E1F36462-FB14-4ED9-9AB5-307702DCB8A1}"/>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p:blipFill>
          <p:spPr bwMode="auto">
            <a:xfrm>
              <a:off x="179512" y="2617481"/>
              <a:ext cx="1236212" cy="638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2">
              <a:extLst>
                <a:ext uri="{FF2B5EF4-FFF2-40B4-BE49-F238E27FC236}">
                  <a16:creationId xmlns:a16="http://schemas.microsoft.com/office/drawing/2014/main" id="{B542B7D3-21AB-414C-B519-C3253F2991B1}"/>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p:blipFill>
          <p:spPr bwMode="auto">
            <a:xfrm>
              <a:off x="1548625" y="2617481"/>
              <a:ext cx="1234001" cy="63777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3262834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6. Discovery - Title FR 2">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54" y="-7350"/>
            <a:ext cx="9141291" cy="5143500"/>
          </a:xfrm>
          <a:prstGeom prst="rect">
            <a:avLst/>
          </a:prstGeom>
        </p:spPr>
      </p:pic>
      <p:sp>
        <p:nvSpPr>
          <p:cNvPr id="2" name="Title 1"/>
          <p:cNvSpPr>
            <a:spLocks noGrp="1"/>
          </p:cNvSpPr>
          <p:nvPr>
            <p:ph type="ctrTitle" hasCustomPrompt="1"/>
          </p:nvPr>
        </p:nvSpPr>
        <p:spPr>
          <a:xfrm>
            <a:off x="3635896" y="1563638"/>
            <a:ext cx="5040560" cy="1224136"/>
          </a:xfrm>
        </p:spPr>
        <p:txBody>
          <a:bodyPr anchor="ctr">
            <a:noAutofit/>
          </a:bodyPr>
          <a:lstStyle>
            <a:lvl1pPr algn="l">
              <a:defRPr sz="3600" b="0" baseline="0">
                <a:solidFill>
                  <a:schemeClr val="tx1"/>
                </a:solidFill>
                <a:latin typeface="Arial" panose="020B0604020202020204" pitchFamily="34" charset="0"/>
                <a:cs typeface="Arial" panose="020B0604020202020204" pitchFamily="34" charset="0"/>
              </a:defRPr>
            </a:lvl1pPr>
          </a:lstStyle>
          <a:p>
            <a:r>
              <a:rPr lang="en-US" dirty="0"/>
              <a:t>Click to edit Master</a:t>
            </a:r>
            <a:br>
              <a:rPr lang="en-US" dirty="0"/>
            </a:br>
            <a:r>
              <a:rPr lang="en-US" dirty="0"/>
              <a:t>title style</a:t>
            </a:r>
            <a:endParaRPr lang="en-GB" dirty="0"/>
          </a:p>
        </p:txBody>
      </p:sp>
      <p:sp>
        <p:nvSpPr>
          <p:cNvPr id="3" name="Subtitle 2"/>
          <p:cNvSpPr>
            <a:spLocks noGrp="1"/>
          </p:cNvSpPr>
          <p:nvPr>
            <p:ph type="subTitle" idx="1" hasCustomPrompt="1"/>
          </p:nvPr>
        </p:nvSpPr>
        <p:spPr>
          <a:xfrm>
            <a:off x="3625387" y="2859782"/>
            <a:ext cx="5040560" cy="468052"/>
          </a:xfrm>
        </p:spPr>
        <p:txBody>
          <a:bodyPr>
            <a:noAutofit/>
          </a:bodyPr>
          <a:lstStyle>
            <a:lvl1pPr marL="0" indent="0" algn="l">
              <a:lnSpc>
                <a:spcPct val="100000"/>
              </a:lnSpc>
              <a:buFont typeface="+mj-lt"/>
              <a:buNone/>
              <a:defRPr sz="2400" b="0" baseline="0">
                <a:solidFill>
                  <a:srgbClr val="58585A"/>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Enter five facets here</a:t>
            </a:r>
            <a:endParaRPr lang="en-GB" dirty="0"/>
          </a:p>
        </p:txBody>
      </p:sp>
      <p:sp>
        <p:nvSpPr>
          <p:cNvPr id="8" name="TextBox 7">
            <a:extLst>
              <a:ext uri="{FF2B5EF4-FFF2-40B4-BE49-F238E27FC236}">
                <a16:creationId xmlns:a16="http://schemas.microsoft.com/office/drawing/2014/main" id="{23AD68F4-8CFE-4D8A-BF97-788321E1C8A2}"/>
              </a:ext>
            </a:extLst>
          </p:cNvPr>
          <p:cNvSpPr txBox="1"/>
          <p:nvPr userDrawn="1"/>
        </p:nvSpPr>
        <p:spPr>
          <a:xfrm>
            <a:off x="6826309" y="4948014"/>
            <a:ext cx="2135520" cy="92333"/>
          </a:xfrm>
          <a:prstGeom prst="rect">
            <a:avLst/>
          </a:prstGeom>
          <a:noFill/>
        </p:spPr>
        <p:txBody>
          <a:bodyPr wrap="none" tIns="0" bIns="0" rtlCol="0">
            <a:spAutoFit/>
          </a:bodyPr>
          <a:lstStyle/>
          <a:p>
            <a:pPr algn="r"/>
            <a:r>
              <a:rPr lang="en-GB" sz="600" dirty="0">
                <a:solidFill>
                  <a:srgbClr val="58585A"/>
                </a:solidFill>
                <a:latin typeface="Arial" pitchFamily="34" charset="0"/>
                <a:cs typeface="Arial" pitchFamily="34" charset="0"/>
              </a:rPr>
              <a:t>© The Insights Group Ltd, 2009-2020. All rights reserved.</a:t>
            </a:r>
          </a:p>
        </p:txBody>
      </p:sp>
      <p:pic>
        <p:nvPicPr>
          <p:cNvPr id="9" name="Picture 2">
            <a:extLst>
              <a:ext uri="{FF2B5EF4-FFF2-40B4-BE49-F238E27FC236}">
                <a16:creationId xmlns:a16="http://schemas.microsoft.com/office/drawing/2014/main" id="{E9572C8C-6523-4FCD-8A5A-56F82BA309B0}"/>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p:blipFill>
        <p:spPr bwMode="auto">
          <a:xfrm>
            <a:off x="263012" y="242847"/>
            <a:ext cx="1114602" cy="57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a:extLst>
              <a:ext uri="{FF2B5EF4-FFF2-40B4-BE49-F238E27FC236}">
                <a16:creationId xmlns:a16="http://schemas.microsoft.com/office/drawing/2014/main" id="{CE6C9A31-C448-40BF-98DD-E927E667989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p:blipFill>
        <p:spPr bwMode="auto">
          <a:xfrm>
            <a:off x="263013" y="978325"/>
            <a:ext cx="1114600" cy="57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3415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 Discovery - Title CB 2">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sp>
        <p:nvSpPr>
          <p:cNvPr id="12" name="Title 1"/>
          <p:cNvSpPr>
            <a:spLocks noGrp="1"/>
          </p:cNvSpPr>
          <p:nvPr>
            <p:ph type="ctrTitle" hasCustomPrompt="1"/>
          </p:nvPr>
        </p:nvSpPr>
        <p:spPr>
          <a:xfrm>
            <a:off x="3635896" y="1563638"/>
            <a:ext cx="5040560" cy="1224136"/>
          </a:xfrm>
        </p:spPr>
        <p:txBody>
          <a:bodyPr anchor="ctr">
            <a:noAutofit/>
          </a:bodyPr>
          <a:lstStyle>
            <a:lvl1pPr algn="l">
              <a:defRPr sz="3600" b="0" baseline="0">
                <a:solidFill>
                  <a:schemeClr val="tx1"/>
                </a:solidFill>
                <a:latin typeface="Arial" panose="020B0604020202020204" pitchFamily="34" charset="0"/>
                <a:cs typeface="Arial" panose="020B0604020202020204" pitchFamily="34" charset="0"/>
              </a:defRPr>
            </a:lvl1pPr>
          </a:lstStyle>
          <a:p>
            <a:r>
              <a:rPr lang="en-US" dirty="0"/>
              <a:t>Click to edit Master</a:t>
            </a:r>
            <a:br>
              <a:rPr lang="en-US" dirty="0"/>
            </a:br>
            <a:r>
              <a:rPr lang="en-US" dirty="0"/>
              <a:t>title style</a:t>
            </a:r>
            <a:endParaRPr lang="en-GB" dirty="0"/>
          </a:p>
        </p:txBody>
      </p:sp>
      <p:sp>
        <p:nvSpPr>
          <p:cNvPr id="13" name="Subtitle 2"/>
          <p:cNvSpPr>
            <a:spLocks noGrp="1"/>
          </p:cNvSpPr>
          <p:nvPr>
            <p:ph type="subTitle" idx="1" hasCustomPrompt="1"/>
          </p:nvPr>
        </p:nvSpPr>
        <p:spPr>
          <a:xfrm>
            <a:off x="3625387" y="2859782"/>
            <a:ext cx="5040560" cy="468052"/>
          </a:xfrm>
        </p:spPr>
        <p:txBody>
          <a:bodyPr>
            <a:noAutofit/>
          </a:bodyPr>
          <a:lstStyle>
            <a:lvl1pPr marL="0" indent="0" algn="l">
              <a:lnSpc>
                <a:spcPct val="100000"/>
              </a:lnSpc>
              <a:buFont typeface="+mj-lt"/>
              <a:buNone/>
              <a:defRPr sz="2400" b="0" baseline="0">
                <a:solidFill>
                  <a:srgbClr val="58585A"/>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Enter five facets here</a:t>
            </a:r>
            <a:endParaRPr lang="en-GB" dirty="0"/>
          </a:p>
        </p:txBody>
      </p:sp>
      <p:sp>
        <p:nvSpPr>
          <p:cNvPr id="8" name="TextBox 7">
            <a:extLst>
              <a:ext uri="{FF2B5EF4-FFF2-40B4-BE49-F238E27FC236}">
                <a16:creationId xmlns:a16="http://schemas.microsoft.com/office/drawing/2014/main" id="{7AE585B4-E4D5-4E00-B277-0D6B9C77902F}"/>
              </a:ext>
            </a:extLst>
          </p:cNvPr>
          <p:cNvSpPr txBox="1"/>
          <p:nvPr userDrawn="1"/>
        </p:nvSpPr>
        <p:spPr>
          <a:xfrm>
            <a:off x="6826309" y="4948014"/>
            <a:ext cx="2135520" cy="92333"/>
          </a:xfrm>
          <a:prstGeom prst="rect">
            <a:avLst/>
          </a:prstGeom>
          <a:noFill/>
        </p:spPr>
        <p:txBody>
          <a:bodyPr wrap="none" tIns="0" bIns="0" rtlCol="0">
            <a:spAutoFit/>
          </a:bodyPr>
          <a:lstStyle/>
          <a:p>
            <a:pPr algn="r"/>
            <a:r>
              <a:rPr lang="en-GB" sz="600" dirty="0">
                <a:solidFill>
                  <a:srgbClr val="58585A"/>
                </a:solidFill>
                <a:latin typeface="Arial" pitchFamily="34" charset="0"/>
                <a:cs typeface="Arial" pitchFamily="34" charset="0"/>
              </a:rPr>
              <a:t>© The Insights Group Ltd, 2009-2020. All rights reserved.</a:t>
            </a:r>
          </a:p>
        </p:txBody>
      </p:sp>
      <p:pic>
        <p:nvPicPr>
          <p:cNvPr id="9" name="Picture 2">
            <a:extLst>
              <a:ext uri="{FF2B5EF4-FFF2-40B4-BE49-F238E27FC236}">
                <a16:creationId xmlns:a16="http://schemas.microsoft.com/office/drawing/2014/main" id="{2D5EBBD6-CE2D-4D85-9BD9-D27823DDFC3E}"/>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p:blipFill>
        <p:spPr bwMode="auto">
          <a:xfrm>
            <a:off x="263012" y="242847"/>
            <a:ext cx="1114602" cy="57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a:extLst>
              <a:ext uri="{FF2B5EF4-FFF2-40B4-BE49-F238E27FC236}">
                <a16:creationId xmlns:a16="http://schemas.microsoft.com/office/drawing/2014/main" id="{E3A402FB-A94F-49A6-9E20-E48271022799}"/>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p:blipFill>
        <p:spPr bwMode="auto">
          <a:xfrm>
            <a:off x="263013" y="978325"/>
            <a:ext cx="1114600" cy="57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1786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6. Discovery - Title FR 2">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54" y="-7350"/>
            <a:ext cx="9141291" cy="5143500"/>
          </a:xfrm>
          <a:prstGeom prst="rect">
            <a:avLst/>
          </a:prstGeom>
        </p:spPr>
      </p:pic>
      <p:sp>
        <p:nvSpPr>
          <p:cNvPr id="2" name="Title 1"/>
          <p:cNvSpPr>
            <a:spLocks noGrp="1"/>
          </p:cNvSpPr>
          <p:nvPr>
            <p:ph type="ctrTitle" hasCustomPrompt="1"/>
          </p:nvPr>
        </p:nvSpPr>
        <p:spPr>
          <a:xfrm>
            <a:off x="3635896" y="1563638"/>
            <a:ext cx="5040560" cy="1224136"/>
          </a:xfrm>
        </p:spPr>
        <p:txBody>
          <a:bodyPr anchor="ctr">
            <a:noAutofit/>
          </a:bodyPr>
          <a:lstStyle>
            <a:lvl1pPr algn="l">
              <a:defRPr sz="3600" b="0" baseline="0">
                <a:solidFill>
                  <a:schemeClr val="tx1"/>
                </a:solidFill>
                <a:latin typeface="Arial" panose="020B0604020202020204" pitchFamily="34" charset="0"/>
                <a:cs typeface="Arial" panose="020B0604020202020204" pitchFamily="34" charset="0"/>
              </a:defRPr>
            </a:lvl1pPr>
          </a:lstStyle>
          <a:p>
            <a:r>
              <a:rPr lang="en-US" dirty="0"/>
              <a:t>Click to edit Master</a:t>
            </a:r>
            <a:br>
              <a:rPr lang="en-US" dirty="0"/>
            </a:br>
            <a:r>
              <a:rPr lang="en-US" dirty="0"/>
              <a:t>title style</a:t>
            </a:r>
            <a:endParaRPr lang="en-GB" dirty="0"/>
          </a:p>
        </p:txBody>
      </p:sp>
      <p:sp>
        <p:nvSpPr>
          <p:cNvPr id="3" name="Subtitle 2"/>
          <p:cNvSpPr>
            <a:spLocks noGrp="1"/>
          </p:cNvSpPr>
          <p:nvPr>
            <p:ph type="subTitle" idx="1" hasCustomPrompt="1"/>
          </p:nvPr>
        </p:nvSpPr>
        <p:spPr>
          <a:xfrm>
            <a:off x="3625387" y="2859782"/>
            <a:ext cx="5040560" cy="468052"/>
          </a:xfrm>
        </p:spPr>
        <p:txBody>
          <a:bodyPr>
            <a:noAutofit/>
          </a:bodyPr>
          <a:lstStyle>
            <a:lvl1pPr marL="0" indent="0" algn="l">
              <a:lnSpc>
                <a:spcPct val="100000"/>
              </a:lnSpc>
              <a:buFont typeface="+mj-lt"/>
              <a:buNone/>
              <a:defRPr sz="2400" b="0" baseline="0">
                <a:solidFill>
                  <a:srgbClr val="58585A"/>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Enter five facets here</a:t>
            </a:r>
            <a:endParaRPr lang="en-GB" dirty="0"/>
          </a:p>
        </p:txBody>
      </p:sp>
      <p:sp>
        <p:nvSpPr>
          <p:cNvPr id="8" name="TextBox 7">
            <a:extLst>
              <a:ext uri="{FF2B5EF4-FFF2-40B4-BE49-F238E27FC236}">
                <a16:creationId xmlns:a16="http://schemas.microsoft.com/office/drawing/2014/main" id="{23AD68F4-8CFE-4D8A-BF97-788321E1C8A2}"/>
              </a:ext>
            </a:extLst>
          </p:cNvPr>
          <p:cNvSpPr txBox="1"/>
          <p:nvPr userDrawn="1"/>
        </p:nvSpPr>
        <p:spPr>
          <a:xfrm>
            <a:off x="6826309" y="4948014"/>
            <a:ext cx="2135520" cy="92333"/>
          </a:xfrm>
          <a:prstGeom prst="rect">
            <a:avLst/>
          </a:prstGeom>
          <a:noFill/>
        </p:spPr>
        <p:txBody>
          <a:bodyPr wrap="none" tIns="0" bIns="0" rtlCol="0">
            <a:spAutoFit/>
          </a:bodyPr>
          <a:lstStyle/>
          <a:p>
            <a:pPr algn="r"/>
            <a:r>
              <a:rPr lang="en-GB" sz="600" dirty="0">
                <a:solidFill>
                  <a:srgbClr val="58585A"/>
                </a:solidFill>
                <a:latin typeface="Arial" pitchFamily="34" charset="0"/>
                <a:cs typeface="Arial" pitchFamily="34" charset="0"/>
              </a:rPr>
              <a:t>© The Insights Group Ltd, 2009-2020. All rights reserved.</a:t>
            </a:r>
          </a:p>
        </p:txBody>
      </p:sp>
      <p:pic>
        <p:nvPicPr>
          <p:cNvPr id="14" name="Picture 2">
            <a:extLst>
              <a:ext uri="{FF2B5EF4-FFF2-40B4-BE49-F238E27FC236}">
                <a16:creationId xmlns:a16="http://schemas.microsoft.com/office/drawing/2014/main" id="{438648B7-6F5F-41B8-AA93-5245D6BDDD0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p:blipFill>
        <p:spPr bwMode="auto">
          <a:xfrm>
            <a:off x="6284490" y="89363"/>
            <a:ext cx="1236212" cy="638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2">
            <a:extLst>
              <a:ext uri="{FF2B5EF4-FFF2-40B4-BE49-F238E27FC236}">
                <a16:creationId xmlns:a16="http://schemas.microsoft.com/office/drawing/2014/main" id="{E1752D10-10A5-49E1-93C9-FA2B3B20DF2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p:blipFill>
        <p:spPr bwMode="auto">
          <a:xfrm>
            <a:off x="7653603" y="89363"/>
            <a:ext cx="1234001" cy="63777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0582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9. Discovery - Title CB 2">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54" y="0"/>
            <a:ext cx="9141291" cy="5143500"/>
          </a:xfrm>
          <a:prstGeom prst="rect">
            <a:avLst/>
          </a:prstGeom>
        </p:spPr>
      </p:pic>
      <p:sp>
        <p:nvSpPr>
          <p:cNvPr id="12" name="Title 1"/>
          <p:cNvSpPr>
            <a:spLocks noGrp="1"/>
          </p:cNvSpPr>
          <p:nvPr>
            <p:ph type="ctrTitle" hasCustomPrompt="1"/>
          </p:nvPr>
        </p:nvSpPr>
        <p:spPr>
          <a:xfrm>
            <a:off x="3635896" y="1563638"/>
            <a:ext cx="5040560" cy="1224136"/>
          </a:xfrm>
        </p:spPr>
        <p:txBody>
          <a:bodyPr anchor="ctr">
            <a:noAutofit/>
          </a:bodyPr>
          <a:lstStyle>
            <a:lvl1pPr algn="l">
              <a:defRPr sz="3600" b="0" baseline="0">
                <a:solidFill>
                  <a:schemeClr val="tx1"/>
                </a:solidFill>
                <a:latin typeface="Arial" panose="020B0604020202020204" pitchFamily="34" charset="0"/>
                <a:cs typeface="Arial" panose="020B0604020202020204" pitchFamily="34" charset="0"/>
              </a:defRPr>
            </a:lvl1pPr>
          </a:lstStyle>
          <a:p>
            <a:r>
              <a:rPr lang="en-US" dirty="0"/>
              <a:t>Click to edit Master</a:t>
            </a:r>
            <a:br>
              <a:rPr lang="en-US" dirty="0"/>
            </a:br>
            <a:r>
              <a:rPr lang="en-US" dirty="0"/>
              <a:t>title style</a:t>
            </a:r>
            <a:endParaRPr lang="en-GB" dirty="0"/>
          </a:p>
        </p:txBody>
      </p:sp>
      <p:sp>
        <p:nvSpPr>
          <p:cNvPr id="13" name="Subtitle 2"/>
          <p:cNvSpPr>
            <a:spLocks noGrp="1"/>
          </p:cNvSpPr>
          <p:nvPr>
            <p:ph type="subTitle" idx="1" hasCustomPrompt="1"/>
          </p:nvPr>
        </p:nvSpPr>
        <p:spPr>
          <a:xfrm>
            <a:off x="3625387" y="2859782"/>
            <a:ext cx="5040560" cy="468052"/>
          </a:xfrm>
        </p:spPr>
        <p:txBody>
          <a:bodyPr>
            <a:noAutofit/>
          </a:bodyPr>
          <a:lstStyle>
            <a:lvl1pPr marL="0" indent="0" algn="l">
              <a:lnSpc>
                <a:spcPct val="100000"/>
              </a:lnSpc>
              <a:buFont typeface="+mj-lt"/>
              <a:buNone/>
              <a:defRPr sz="2400" b="0" baseline="0">
                <a:solidFill>
                  <a:srgbClr val="58585A"/>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Enter five facets here</a:t>
            </a:r>
            <a:endParaRPr lang="en-GB" dirty="0"/>
          </a:p>
        </p:txBody>
      </p:sp>
      <p:sp>
        <p:nvSpPr>
          <p:cNvPr id="8" name="TextBox 7">
            <a:extLst>
              <a:ext uri="{FF2B5EF4-FFF2-40B4-BE49-F238E27FC236}">
                <a16:creationId xmlns:a16="http://schemas.microsoft.com/office/drawing/2014/main" id="{7AE585B4-E4D5-4E00-B277-0D6B9C77902F}"/>
              </a:ext>
            </a:extLst>
          </p:cNvPr>
          <p:cNvSpPr txBox="1"/>
          <p:nvPr userDrawn="1"/>
        </p:nvSpPr>
        <p:spPr>
          <a:xfrm>
            <a:off x="6826309" y="4948014"/>
            <a:ext cx="2135520" cy="92333"/>
          </a:xfrm>
          <a:prstGeom prst="rect">
            <a:avLst/>
          </a:prstGeom>
          <a:noFill/>
        </p:spPr>
        <p:txBody>
          <a:bodyPr wrap="none" tIns="0" bIns="0" rtlCol="0">
            <a:spAutoFit/>
          </a:bodyPr>
          <a:lstStyle/>
          <a:p>
            <a:pPr algn="r"/>
            <a:r>
              <a:rPr lang="en-GB" sz="600" dirty="0">
                <a:solidFill>
                  <a:srgbClr val="58585A"/>
                </a:solidFill>
                <a:latin typeface="Arial" pitchFamily="34" charset="0"/>
                <a:cs typeface="Arial" pitchFamily="34" charset="0"/>
              </a:rPr>
              <a:t>© The Insights Group Ltd, 2009-2020. All rights reserved.</a:t>
            </a:r>
          </a:p>
        </p:txBody>
      </p:sp>
      <p:pic>
        <p:nvPicPr>
          <p:cNvPr id="9" name="Picture 2">
            <a:extLst>
              <a:ext uri="{FF2B5EF4-FFF2-40B4-BE49-F238E27FC236}">
                <a16:creationId xmlns:a16="http://schemas.microsoft.com/office/drawing/2014/main" id="{266A1558-A2C1-48FE-93B8-F770D85E8FAA}"/>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p:blipFill>
        <p:spPr bwMode="auto">
          <a:xfrm>
            <a:off x="6284490" y="89363"/>
            <a:ext cx="1236212" cy="638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a:extLst>
              <a:ext uri="{FF2B5EF4-FFF2-40B4-BE49-F238E27FC236}">
                <a16:creationId xmlns:a16="http://schemas.microsoft.com/office/drawing/2014/main" id="{06D75B01-02AA-431C-BE2B-36B4C06288F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p:blipFill>
        <p:spPr bwMode="auto">
          <a:xfrm>
            <a:off x="7653603" y="89363"/>
            <a:ext cx="1234001" cy="63777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4878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4FE5E41D-3D35-44F2-B805-ED358CB386C1}" type="datetimeFigureOut">
              <a:rPr lang="en-GB" smtClean="0"/>
              <a:t>27/05/2024</a:t>
            </a:fld>
            <a:endParaRPr lang="en-GB"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C7344B5-0808-4216-BB12-7D79E8174DE9}" type="slidenum">
              <a:rPr lang="en-GB" smtClean="0"/>
              <a:t>‹#›</a:t>
            </a:fld>
            <a:endParaRPr lang="en-GB" dirty="0"/>
          </a:p>
        </p:txBody>
      </p:sp>
    </p:spTree>
    <p:extLst>
      <p:ext uri="{BB962C8B-B14F-4D97-AF65-F5344CB8AC3E}">
        <p14:creationId xmlns:p14="http://schemas.microsoft.com/office/powerpoint/2010/main" val="585496788"/>
      </p:ext>
    </p:extLst>
  </p:cSld>
  <p:clrMap bg1="lt1" tx1="dk1" bg2="lt2" tx2="dk2" accent1="accent1" accent2="accent2" accent3="accent3" accent4="accent4" accent5="accent5" accent6="accent6" hlink="hlink" folHlink="folHlink"/>
  <p:sldLayoutIdLst>
    <p:sldLayoutId id="2147483724" r:id="rId1"/>
    <p:sldLayoutId id="2147483686" r:id="rId2"/>
    <p:sldLayoutId id="2147483689" r:id="rId3"/>
    <p:sldLayoutId id="2147483727" r:id="rId4"/>
    <p:sldLayoutId id="2147483728" r:id="rId5"/>
    <p:sldLayoutId id="2147483690" r:id="rId6"/>
    <p:sldLayoutId id="2147483710" r:id="rId7"/>
    <p:sldLayoutId id="2147483729" r:id="rId8"/>
    <p:sldLayoutId id="2147483730" r:id="rId9"/>
    <p:sldLayoutId id="2147483691" r:id="rId10"/>
    <p:sldLayoutId id="2147483707" r:id="rId11"/>
    <p:sldLayoutId id="2147483692" r:id="rId12"/>
    <p:sldLayoutId id="2147483706" r:id="rId13"/>
    <p:sldLayoutId id="2147483681" r:id="rId14"/>
    <p:sldLayoutId id="2147483712" r:id="rId15"/>
    <p:sldLayoutId id="2147483713" r:id="rId16"/>
    <p:sldLayoutId id="2147483714" r:id="rId17"/>
    <p:sldLayoutId id="2147483715" r:id="rId18"/>
    <p:sldLayoutId id="2147483717" r:id="rId19"/>
    <p:sldLayoutId id="2147483733" r:id="rId20"/>
    <p:sldLayoutId id="2147483734" r:id="rId2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3.jpeg"/></Relationships>
</file>

<file path=ppt/slides/_rels/slide2.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23.jpeg"/><Relationship Id="rId4" Type="http://schemas.openxmlformats.org/officeDocument/2006/relationships/image" Target="../media/image22.jpg"/></Relationships>
</file>

<file path=ppt/slides/_rels/slide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jpeg"/><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3" Type="http://schemas.openxmlformats.org/officeDocument/2006/relationships/hyperlink" Target="https://cdn2.hubspot.net/hubfs/1576919/D_PR_1_v1_enGB_14_Sample_Insights_Discovery_Personal_Profile_-_Full_(Sample_Copy).pdf" TargetMode="External"/><Relationship Id="rId2" Type="http://schemas.openxmlformats.org/officeDocument/2006/relationships/image" Target="../media/image30.png"/><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BE7DF86-1F46-2945-88AD-1FE3987570BA}"/>
              </a:ext>
            </a:extLst>
          </p:cNvPr>
          <p:cNvSpPr>
            <a:spLocks noGrp="1"/>
          </p:cNvSpPr>
          <p:nvPr>
            <p:ph type="title"/>
          </p:nvPr>
        </p:nvSpPr>
        <p:spPr>
          <a:xfrm>
            <a:off x="179512" y="4053234"/>
            <a:ext cx="8101408" cy="857250"/>
          </a:xfrm>
        </p:spPr>
        <p:txBody>
          <a:bodyPr>
            <a:normAutofit fontScale="90000"/>
          </a:bodyPr>
          <a:lstStyle/>
          <a:p>
            <a:pPr algn="ctr"/>
            <a:r>
              <a:rPr lang="en-US" sz="2800" dirty="0"/>
              <a:t>Insights Discovery </a:t>
            </a:r>
            <a:r>
              <a:rPr lang="en-US" sz="2800"/>
              <a:t>Introductory Workshop 2024</a:t>
            </a:r>
            <a:br>
              <a:rPr lang="en-US" sz="2800" dirty="0"/>
            </a:br>
            <a:endParaRPr lang="en-US" sz="2800" dirty="0"/>
          </a:p>
        </p:txBody>
      </p:sp>
      <p:pic>
        <p:nvPicPr>
          <p:cNvPr id="4" name="Picture 3">
            <a:extLst>
              <a:ext uri="{FF2B5EF4-FFF2-40B4-BE49-F238E27FC236}">
                <a16:creationId xmlns:a16="http://schemas.microsoft.com/office/drawing/2014/main" id="{422D3805-CE39-234C-A8BA-8818A157D6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8144" y="2248960"/>
            <a:ext cx="2209800" cy="1028700"/>
          </a:xfrm>
          <a:prstGeom prst="rect">
            <a:avLst/>
          </a:prstGeom>
        </p:spPr>
      </p:pic>
      <p:pic>
        <p:nvPicPr>
          <p:cNvPr id="8" name="brightside logo CMYK.jpeg" descr="brightside logo CMYK.jpeg">
            <a:extLst>
              <a:ext uri="{FF2B5EF4-FFF2-40B4-BE49-F238E27FC236}">
                <a16:creationId xmlns:a16="http://schemas.microsoft.com/office/drawing/2014/main" id="{742C541D-2578-1244-A964-96DDF362AB01}"/>
              </a:ext>
            </a:extLst>
          </p:cNvPr>
          <p:cNvPicPr>
            <a:picLocks noChangeAspect="1"/>
          </p:cNvPicPr>
          <p:nvPr/>
        </p:nvPicPr>
        <p:blipFill>
          <a:blip r:embed="rId4"/>
          <a:stretch>
            <a:fillRect/>
          </a:stretch>
        </p:blipFill>
        <p:spPr>
          <a:xfrm>
            <a:off x="497763" y="2499742"/>
            <a:ext cx="1609379" cy="568312"/>
          </a:xfrm>
          <a:prstGeom prst="rect">
            <a:avLst/>
          </a:prstGeom>
          <a:ln w="12700">
            <a:miter lim="400000"/>
          </a:ln>
        </p:spPr>
      </p:pic>
      <p:sp>
        <p:nvSpPr>
          <p:cNvPr id="2" name="AutoShape 2" descr="Millar &amp; Bryce">
            <a:extLst>
              <a:ext uri="{FF2B5EF4-FFF2-40B4-BE49-F238E27FC236}">
                <a16:creationId xmlns:a16="http://schemas.microsoft.com/office/drawing/2014/main" id="{03E5070A-D403-404F-BEDE-F891997B1440}"/>
              </a:ext>
            </a:extLst>
          </p:cNvPr>
          <p:cNvSpPr>
            <a:spLocks noChangeAspect="1" noChangeArrowheads="1"/>
          </p:cNvSpPr>
          <p:nvPr/>
        </p:nvSpPr>
        <p:spPr bwMode="auto">
          <a:xfrm>
            <a:off x="3474708" y="1356742"/>
            <a:ext cx="2286000" cy="2286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745863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CDBE553-2EA8-F840-B44C-BAAF8E175F00}"/>
              </a:ext>
            </a:extLst>
          </p:cNvPr>
          <p:cNvSpPr>
            <a:spLocks noGrp="1"/>
          </p:cNvSpPr>
          <p:nvPr>
            <p:ph idx="1"/>
          </p:nvPr>
        </p:nvSpPr>
        <p:spPr>
          <a:xfrm>
            <a:off x="121360" y="195486"/>
            <a:ext cx="8101408" cy="3789421"/>
          </a:xfrm>
        </p:spPr>
        <p:txBody>
          <a:bodyPr>
            <a:noAutofit/>
          </a:bodyPr>
          <a:lstStyle/>
          <a:p>
            <a:endParaRPr lang="en-US" sz="1200" dirty="0"/>
          </a:p>
          <a:p>
            <a:r>
              <a:rPr lang="en-US" sz="1050" b="1" dirty="0"/>
              <a:t>Introduction &amp; Mindset: </a:t>
            </a:r>
            <a:r>
              <a:rPr lang="en-US" sz="1050" dirty="0"/>
              <a:t>Setting the session up for success and the impact of our mindset on our life and work</a:t>
            </a:r>
            <a:endParaRPr lang="en-US" sz="1050" b="1" dirty="0"/>
          </a:p>
          <a:p>
            <a:r>
              <a:rPr lang="en-US" sz="1050" b="1" dirty="0"/>
              <a:t>Perception: </a:t>
            </a:r>
            <a:r>
              <a:rPr lang="en-US" sz="1050" dirty="0"/>
              <a:t>We see the world not as it is, but as we are.</a:t>
            </a:r>
            <a:endParaRPr lang="en-US" sz="1050" b="1" dirty="0"/>
          </a:p>
          <a:p>
            <a:r>
              <a:rPr lang="en-US" sz="1050" b="1" dirty="0"/>
              <a:t>Introduction to Insights Discovery: </a:t>
            </a:r>
            <a:r>
              <a:rPr lang="en-US" sz="1050" dirty="0"/>
              <a:t>Understanding the Insights Discovery model, individual preferences and how this impacts our relationships</a:t>
            </a:r>
          </a:p>
          <a:p>
            <a:r>
              <a:rPr lang="en-US" sz="1050" b="1" dirty="0"/>
              <a:t>Sharing Profiles: </a:t>
            </a:r>
            <a:r>
              <a:rPr lang="en-US" sz="1050" dirty="0"/>
              <a:t>Self reflection and team sharing around communication preferences</a:t>
            </a:r>
          </a:p>
          <a:p>
            <a:r>
              <a:rPr lang="en-US" sz="1050" b="1" dirty="0"/>
              <a:t>Review of Team Wheel:  </a:t>
            </a:r>
            <a:r>
              <a:rPr lang="en-US" sz="1050" dirty="0"/>
              <a:t>Discussion and observations around team dynamics and effectiveness.</a:t>
            </a:r>
          </a:p>
          <a:p>
            <a:r>
              <a:rPr lang="en-US" sz="1050" dirty="0"/>
              <a:t> </a:t>
            </a:r>
            <a:r>
              <a:rPr lang="en-US" sz="1050" b="1" dirty="0"/>
              <a:t>Practical Application &amp; Tools: </a:t>
            </a:r>
            <a:r>
              <a:rPr lang="en-US" sz="1050" dirty="0"/>
              <a:t>How can you use your profile on a daily basis as a team?</a:t>
            </a:r>
          </a:p>
        </p:txBody>
      </p:sp>
      <p:sp>
        <p:nvSpPr>
          <p:cNvPr id="3" name="Title 2">
            <a:extLst>
              <a:ext uri="{FF2B5EF4-FFF2-40B4-BE49-F238E27FC236}">
                <a16:creationId xmlns:a16="http://schemas.microsoft.com/office/drawing/2014/main" id="{8235AD54-03EB-3547-8C90-09964D835522}"/>
              </a:ext>
            </a:extLst>
          </p:cNvPr>
          <p:cNvSpPr>
            <a:spLocks noGrp="1"/>
          </p:cNvSpPr>
          <p:nvPr>
            <p:ph type="title"/>
          </p:nvPr>
        </p:nvSpPr>
        <p:spPr>
          <a:xfrm>
            <a:off x="1264" y="-92546"/>
            <a:ext cx="9021376" cy="857250"/>
          </a:xfrm>
        </p:spPr>
        <p:txBody>
          <a:bodyPr>
            <a:normAutofit/>
          </a:bodyPr>
          <a:lstStyle/>
          <a:p>
            <a:r>
              <a:rPr lang="en-US" sz="3200" dirty="0"/>
              <a:t>Introductory Team Workshop –Overview</a:t>
            </a:r>
          </a:p>
        </p:txBody>
      </p:sp>
      <p:pic>
        <p:nvPicPr>
          <p:cNvPr id="4" name="Picture 3">
            <a:extLst>
              <a:ext uri="{FF2B5EF4-FFF2-40B4-BE49-F238E27FC236}">
                <a16:creationId xmlns:a16="http://schemas.microsoft.com/office/drawing/2014/main" id="{575A3CE4-B97B-4D56-9F6B-9A829544D4D8}"/>
              </a:ext>
            </a:extLst>
          </p:cNvPr>
          <p:cNvPicPr>
            <a:picLocks noChangeAspect="1"/>
          </p:cNvPicPr>
          <p:nvPr/>
        </p:nvPicPr>
        <p:blipFill rotWithShape="1">
          <a:blip r:embed="rId2">
            <a:extLst>
              <a:ext uri="{28A0092B-C50C-407E-A947-70E740481C1C}">
                <a14:useLocalDpi xmlns:a14="http://schemas.microsoft.com/office/drawing/2010/main" val="0"/>
              </a:ext>
            </a:extLst>
          </a:blip>
          <a:srcRect l="6562" r="10773" b="912"/>
          <a:stretch/>
        </p:blipFill>
        <p:spPr>
          <a:xfrm>
            <a:off x="7087496" y="2256530"/>
            <a:ext cx="1908495" cy="1795449"/>
          </a:xfrm>
          <a:prstGeom prst="rect">
            <a:avLst/>
          </a:prstGeom>
        </p:spPr>
      </p:pic>
      <p:sp>
        <p:nvSpPr>
          <p:cNvPr id="5" name="TextBox 4">
            <a:extLst>
              <a:ext uri="{FF2B5EF4-FFF2-40B4-BE49-F238E27FC236}">
                <a16:creationId xmlns:a16="http://schemas.microsoft.com/office/drawing/2014/main" id="{0A828597-F3A8-F4E6-DA9C-C654432838A2}"/>
              </a:ext>
            </a:extLst>
          </p:cNvPr>
          <p:cNvSpPr txBox="1"/>
          <p:nvPr/>
        </p:nvSpPr>
        <p:spPr>
          <a:xfrm>
            <a:off x="1979712" y="3651870"/>
            <a:ext cx="4580546" cy="800219"/>
          </a:xfrm>
          <a:prstGeom prst="rect">
            <a:avLst/>
          </a:prstGeom>
          <a:noFill/>
          <a:ln>
            <a:solidFill>
              <a:schemeClr val="accent5"/>
            </a:solidFill>
          </a:ln>
        </p:spPr>
        <p:txBody>
          <a:bodyPr wrap="square">
            <a:spAutoFit/>
          </a:bodyPr>
          <a:lstStyle/>
          <a:p>
            <a:pPr marL="0" indent="0">
              <a:buNone/>
            </a:pPr>
            <a:r>
              <a:rPr lang="en-US" sz="1400" b="1" dirty="0">
                <a:solidFill>
                  <a:schemeClr val="accent5"/>
                </a:solidFill>
                <a:latin typeface="Arial" panose="020B0604020202020204" pitchFamily="34" charset="0"/>
                <a:cs typeface="Arial" panose="020B0604020202020204" pitchFamily="34" charset="0"/>
              </a:rPr>
              <a:t>Investment</a:t>
            </a:r>
          </a:p>
          <a:p>
            <a:pPr marL="171450" indent="-171450">
              <a:buFont typeface="Arial" panose="020B0604020202020204" pitchFamily="34" charset="0"/>
              <a:buChar char="•"/>
            </a:pPr>
            <a:r>
              <a:rPr lang="en-US" sz="800" dirty="0">
                <a:latin typeface="Arial" panose="020B0604020202020204" pitchFamily="34" charset="0"/>
                <a:cs typeface="Arial" panose="020B0604020202020204" pitchFamily="34" charset="0"/>
              </a:rPr>
              <a:t>Insights Discovery Profiles &amp; Workshop Materials: £150 + VAT per person (Foundation, Management Chapters) </a:t>
            </a:r>
          </a:p>
          <a:p>
            <a:pPr marL="171450" indent="-171450">
              <a:buFont typeface="Arial" panose="020B0604020202020204" pitchFamily="34" charset="0"/>
              <a:buChar char="•"/>
            </a:pPr>
            <a:r>
              <a:rPr lang="en-US" sz="800" dirty="0">
                <a:latin typeface="Arial" panose="020B0604020202020204" pitchFamily="34" charset="0"/>
                <a:cs typeface="Arial" panose="020B0604020202020204" pitchFamily="34" charset="0"/>
              </a:rPr>
              <a:t>Online workshop facilitation &amp; preparation: £1100 + VAT  (half day)</a:t>
            </a:r>
          </a:p>
          <a:p>
            <a:pPr marL="171450" indent="-171450">
              <a:buFont typeface="Arial" panose="020B0604020202020204" pitchFamily="34" charset="0"/>
              <a:buChar char="•"/>
            </a:pPr>
            <a:r>
              <a:rPr lang="en-US" sz="800" dirty="0">
                <a:latin typeface="Arial" panose="020B0604020202020204" pitchFamily="34" charset="0"/>
                <a:cs typeface="Arial" panose="020B0604020202020204" pitchFamily="34" charset="0"/>
              </a:rPr>
              <a:t>In person facilitation: £1500 + VAT (for half day) or £2250 + VAT (for a full day)</a:t>
            </a:r>
          </a:p>
        </p:txBody>
      </p:sp>
    </p:spTree>
    <p:extLst>
      <p:ext uri="{BB962C8B-B14F-4D97-AF65-F5344CB8AC3E}">
        <p14:creationId xmlns:p14="http://schemas.microsoft.com/office/powerpoint/2010/main" val="3316748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BE7DF86-1F46-2945-88AD-1FE3987570BA}"/>
              </a:ext>
            </a:extLst>
          </p:cNvPr>
          <p:cNvSpPr>
            <a:spLocks noGrp="1"/>
          </p:cNvSpPr>
          <p:nvPr>
            <p:ph type="title"/>
          </p:nvPr>
        </p:nvSpPr>
        <p:spPr>
          <a:xfrm>
            <a:off x="179512" y="4053234"/>
            <a:ext cx="8101408" cy="857250"/>
          </a:xfrm>
        </p:spPr>
        <p:txBody>
          <a:bodyPr>
            <a:normAutofit/>
          </a:bodyPr>
          <a:lstStyle/>
          <a:p>
            <a:pPr algn="ctr"/>
            <a:r>
              <a:rPr lang="en-US" sz="2800" dirty="0"/>
              <a:t>Further Reading Information</a:t>
            </a:r>
          </a:p>
        </p:txBody>
      </p:sp>
      <p:pic>
        <p:nvPicPr>
          <p:cNvPr id="7" name="Picture 6">
            <a:extLst>
              <a:ext uri="{FF2B5EF4-FFF2-40B4-BE49-F238E27FC236}">
                <a16:creationId xmlns:a16="http://schemas.microsoft.com/office/drawing/2014/main" id="{B288A14F-1537-A24C-AEC8-61332D9F9E0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67272" y="2195859"/>
            <a:ext cx="1491445" cy="1491445"/>
          </a:xfrm>
          <a:prstGeom prst="rect">
            <a:avLst/>
          </a:prstGeom>
        </p:spPr>
      </p:pic>
      <p:pic>
        <p:nvPicPr>
          <p:cNvPr id="4" name="Picture 3">
            <a:extLst>
              <a:ext uri="{FF2B5EF4-FFF2-40B4-BE49-F238E27FC236}">
                <a16:creationId xmlns:a16="http://schemas.microsoft.com/office/drawing/2014/main" id="{422D3805-CE39-234C-A8BA-8818A157D61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68144" y="2248960"/>
            <a:ext cx="2209800" cy="1028700"/>
          </a:xfrm>
          <a:prstGeom prst="rect">
            <a:avLst/>
          </a:prstGeom>
        </p:spPr>
      </p:pic>
      <p:pic>
        <p:nvPicPr>
          <p:cNvPr id="8" name="brightside logo CMYK.jpeg" descr="brightside logo CMYK.jpeg">
            <a:extLst>
              <a:ext uri="{FF2B5EF4-FFF2-40B4-BE49-F238E27FC236}">
                <a16:creationId xmlns:a16="http://schemas.microsoft.com/office/drawing/2014/main" id="{742C541D-2578-1244-A964-96DDF362AB01}"/>
              </a:ext>
            </a:extLst>
          </p:cNvPr>
          <p:cNvPicPr>
            <a:picLocks noChangeAspect="1"/>
          </p:cNvPicPr>
          <p:nvPr/>
        </p:nvPicPr>
        <p:blipFill>
          <a:blip r:embed="rId5"/>
          <a:stretch>
            <a:fillRect/>
          </a:stretch>
        </p:blipFill>
        <p:spPr>
          <a:xfrm>
            <a:off x="497763" y="2499742"/>
            <a:ext cx="1609379" cy="568312"/>
          </a:xfrm>
          <a:prstGeom prst="rect">
            <a:avLst/>
          </a:prstGeom>
          <a:ln w="12700">
            <a:miter lim="400000"/>
          </a:ln>
        </p:spPr>
      </p:pic>
      <p:sp>
        <p:nvSpPr>
          <p:cNvPr id="2" name="AutoShape 2" descr="Millar &amp; Bryce">
            <a:extLst>
              <a:ext uri="{FF2B5EF4-FFF2-40B4-BE49-F238E27FC236}">
                <a16:creationId xmlns:a16="http://schemas.microsoft.com/office/drawing/2014/main" id="{03E5070A-D403-404F-BEDE-F891997B1440}"/>
              </a:ext>
            </a:extLst>
          </p:cNvPr>
          <p:cNvSpPr>
            <a:spLocks noChangeAspect="1" noChangeArrowheads="1"/>
          </p:cNvSpPr>
          <p:nvPr/>
        </p:nvSpPr>
        <p:spPr bwMode="auto">
          <a:xfrm>
            <a:off x="3474708" y="1356742"/>
            <a:ext cx="2286000" cy="2286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05289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2C71515B-6A32-42A9-A01F-D76F753F5E22}"/>
              </a:ext>
            </a:extLst>
          </p:cNvPr>
          <p:cNvSpPr>
            <a:spLocks noChangeArrowheads="1"/>
          </p:cNvSpPr>
          <p:nvPr/>
        </p:nvSpPr>
        <p:spPr bwMode="auto">
          <a:xfrm>
            <a:off x="3049754" y="1825378"/>
            <a:ext cx="88902" cy="177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3989" tIns="21994" rIns="43989" bIns="21994" numCol="1" anchor="ctr" anchorCtr="0" compatLnSpc="1">
            <a:prstTxWarp prst="textNoShape">
              <a:avLst/>
            </a:prstTxWarp>
            <a:spAutoFit/>
          </a:bodyPr>
          <a:lstStyle/>
          <a:p>
            <a:endParaRPr lang="en-GB" sz="866"/>
          </a:p>
        </p:txBody>
      </p:sp>
      <p:sp>
        <p:nvSpPr>
          <p:cNvPr id="29" name="Rectangle 28">
            <a:extLst>
              <a:ext uri="{FF2B5EF4-FFF2-40B4-BE49-F238E27FC236}">
                <a16:creationId xmlns:a16="http://schemas.microsoft.com/office/drawing/2014/main" id="{CA648859-4874-464C-94CC-18B4C7A79478}"/>
              </a:ext>
            </a:extLst>
          </p:cNvPr>
          <p:cNvSpPr>
            <a:spLocks noChangeArrowheads="1"/>
          </p:cNvSpPr>
          <p:nvPr/>
        </p:nvSpPr>
        <p:spPr bwMode="auto">
          <a:xfrm>
            <a:off x="3049754" y="1825378"/>
            <a:ext cx="88902" cy="177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3989" tIns="21994" rIns="43989" bIns="21994" numCol="1" anchor="ctr" anchorCtr="0" compatLnSpc="1">
            <a:prstTxWarp prst="textNoShape">
              <a:avLst/>
            </a:prstTxWarp>
            <a:spAutoFit/>
          </a:bodyPr>
          <a:lstStyle/>
          <a:p>
            <a:endParaRPr lang="en-GB" sz="866"/>
          </a:p>
        </p:txBody>
      </p:sp>
      <p:sp>
        <p:nvSpPr>
          <p:cNvPr id="10" name="Rectangle 9">
            <a:extLst>
              <a:ext uri="{FF2B5EF4-FFF2-40B4-BE49-F238E27FC236}">
                <a16:creationId xmlns:a16="http://schemas.microsoft.com/office/drawing/2014/main" id="{6D11BEF8-FB1F-46BD-9FC3-789C19A40B88}"/>
              </a:ext>
            </a:extLst>
          </p:cNvPr>
          <p:cNvSpPr/>
          <p:nvPr/>
        </p:nvSpPr>
        <p:spPr>
          <a:xfrm>
            <a:off x="323528" y="3874002"/>
            <a:ext cx="5845723" cy="661720"/>
          </a:xfrm>
          <a:prstGeom prst="rect">
            <a:avLst/>
          </a:prstGeom>
        </p:spPr>
        <p:txBody>
          <a:bodyPr wrap="square">
            <a:spAutoFit/>
          </a:bodyPr>
          <a:lstStyle/>
          <a:p>
            <a:pPr>
              <a:spcAft>
                <a:spcPts val="577"/>
              </a:spcAft>
            </a:pPr>
            <a:r>
              <a:rPr lang="en-GB" sz="800" b="1"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Supporting your existing tools</a:t>
            </a:r>
          </a:p>
          <a:p>
            <a:pPr>
              <a:spcAft>
                <a:spcPts val="577"/>
              </a:spcAft>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Our purpose is to help you use the Insights Discovery system to accelerate the transformation of your business and the personal growth of your people. One of Insights Discovery's greatest features is its versatility; it can integrate and support other systems already in place by providing a common, easy-to-use language that is shared across whole organisations. </a:t>
            </a:r>
          </a:p>
        </p:txBody>
      </p:sp>
      <p:sp>
        <p:nvSpPr>
          <p:cNvPr id="9" name="Rectangle 8">
            <a:extLst>
              <a:ext uri="{FF2B5EF4-FFF2-40B4-BE49-F238E27FC236}">
                <a16:creationId xmlns:a16="http://schemas.microsoft.com/office/drawing/2014/main" id="{9D1DDDF0-E690-4303-8752-D6EED7B2D575}"/>
              </a:ext>
            </a:extLst>
          </p:cNvPr>
          <p:cNvSpPr/>
          <p:nvPr/>
        </p:nvSpPr>
        <p:spPr>
          <a:xfrm>
            <a:off x="323528" y="307008"/>
            <a:ext cx="8712968" cy="622799"/>
          </a:xfrm>
          <a:prstGeom prst="rect">
            <a:avLst/>
          </a:prstGeom>
        </p:spPr>
        <p:txBody>
          <a:bodyPr wrap="square">
            <a:spAutoFit/>
          </a:bodyPr>
          <a:lstStyle/>
          <a:p>
            <a:pPr>
              <a:spcAft>
                <a:spcPts val="577"/>
              </a:spcAft>
            </a:pPr>
            <a:r>
              <a:rPr lang="en-GB" sz="1347" b="1"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About Insights Discovery</a:t>
            </a:r>
          </a:p>
          <a:p>
            <a:pPr>
              <a:spcAft>
                <a:spcPts val="577"/>
              </a:spcAft>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Self-awareness is the foundation of excellent teamwork, improved communication, enhanced productivity and truly inspirational leadership. Insights can raise the level of self-awareness throughout your organisation, and help you move into a highly successful future.</a:t>
            </a:r>
          </a:p>
        </p:txBody>
      </p:sp>
      <p:pic>
        <p:nvPicPr>
          <p:cNvPr id="5" name="Picture 4">
            <a:extLst>
              <a:ext uri="{FF2B5EF4-FFF2-40B4-BE49-F238E27FC236}">
                <a16:creationId xmlns:a16="http://schemas.microsoft.com/office/drawing/2014/main" id="{E3350FDC-0E57-4545-933E-615FA78B601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4862748" y="1295229"/>
            <a:ext cx="1306503" cy="1306503"/>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42B03B75-E74F-454D-A791-7117A8F05A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757574" y="2864742"/>
            <a:ext cx="1497695" cy="675017"/>
          </a:xfrm>
          <a:prstGeom prst="rect">
            <a:avLst/>
          </a:prstGeom>
        </p:spPr>
      </p:pic>
      <p:sp>
        <p:nvSpPr>
          <p:cNvPr id="3" name="Footer Placeholder 2">
            <a:extLst>
              <a:ext uri="{FF2B5EF4-FFF2-40B4-BE49-F238E27FC236}">
                <a16:creationId xmlns:a16="http://schemas.microsoft.com/office/drawing/2014/main" id="{E814F2AB-B01A-4115-809D-5F20E3A41E5A}"/>
              </a:ext>
            </a:extLst>
          </p:cNvPr>
          <p:cNvSpPr>
            <a:spLocks noGrp="1"/>
          </p:cNvSpPr>
          <p:nvPr>
            <p:ph type="ftr" sz="quarter" idx="4294967295"/>
          </p:nvPr>
        </p:nvSpPr>
        <p:spPr>
          <a:xfrm>
            <a:off x="4419589" y="4767264"/>
            <a:ext cx="304822" cy="273844"/>
          </a:xfrm>
        </p:spPr>
        <p:txBody>
          <a:bodyPr/>
          <a:lstStyle/>
          <a:p>
            <a:fld id="{A31772D6-DD23-4BFB-88BA-2B18E62592CC}" type="slidenum">
              <a:rPr lang="en-GB" sz="433" b="1">
                <a:latin typeface="Arial" panose="020B0604020202020204" pitchFamily="34" charset="0"/>
                <a:cs typeface="Arial" panose="020B0604020202020204" pitchFamily="34" charset="0"/>
              </a:rPr>
              <a:t>4</a:t>
            </a:fld>
            <a:endParaRPr lang="en-GB" sz="433" b="1" dirty="0">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2730DD08-C568-4C77-9861-D74E6E3D76C3}"/>
              </a:ext>
            </a:extLst>
          </p:cNvPr>
          <p:cNvSpPr/>
          <p:nvPr/>
        </p:nvSpPr>
        <p:spPr>
          <a:xfrm>
            <a:off x="323528" y="1295229"/>
            <a:ext cx="4434046" cy="1107996"/>
          </a:xfrm>
          <a:prstGeom prst="rect">
            <a:avLst/>
          </a:prstGeom>
        </p:spPr>
        <p:txBody>
          <a:bodyPr wrap="square">
            <a:spAutoFit/>
          </a:bodyPr>
          <a:lstStyle/>
          <a:p>
            <a:pPr>
              <a:spcAft>
                <a:spcPts val="577"/>
              </a:spcAft>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The Insights Discovery model is a simple and accessible four-colour model which, accompanied by an Insights Discovery Personal Profile, helps people to understand more about themselves and others.</a:t>
            </a:r>
          </a:p>
          <a:p>
            <a:pPr>
              <a:spcAft>
                <a:spcPts val="577"/>
              </a:spcAft>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It creates a common language that makes it easier to identify strengths and address weaknesses, so that individuals and teams can perform at their highest level.</a:t>
            </a:r>
          </a:p>
          <a:p>
            <a:pPr>
              <a:spcAft>
                <a:spcPts val="577"/>
              </a:spcAft>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This model provides an effective foundation for learning programmes since it inspires individuals to think about how they act and communicate</a:t>
            </a:r>
            <a:r>
              <a:rPr lang="en-GB" sz="577"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a:t>
            </a:r>
          </a:p>
        </p:txBody>
      </p:sp>
      <p:sp>
        <p:nvSpPr>
          <p:cNvPr id="8" name="Rectangle 7">
            <a:extLst>
              <a:ext uri="{FF2B5EF4-FFF2-40B4-BE49-F238E27FC236}">
                <a16:creationId xmlns:a16="http://schemas.microsoft.com/office/drawing/2014/main" id="{2B38297A-A456-435F-B6AE-213BF208046C}"/>
              </a:ext>
            </a:extLst>
          </p:cNvPr>
          <p:cNvSpPr/>
          <p:nvPr/>
        </p:nvSpPr>
        <p:spPr>
          <a:xfrm>
            <a:off x="279129" y="2557103"/>
            <a:ext cx="4400883" cy="907941"/>
          </a:xfrm>
          <a:prstGeom prst="rect">
            <a:avLst/>
          </a:prstGeom>
        </p:spPr>
        <p:txBody>
          <a:bodyPr wrap="square">
            <a:spAutoFit/>
          </a:bodyPr>
          <a:lstStyle/>
          <a:p>
            <a:pPr>
              <a:spcAft>
                <a:spcPts val="577"/>
              </a:spcAft>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Every person has all four colour energies within them but has a natural preference for some over others which influence their motivations and behaviour; it is the combination of these energies which creates each unique personality.</a:t>
            </a:r>
          </a:p>
          <a:p>
            <a:pPr>
              <a:spcAft>
                <a:spcPts val="577"/>
              </a:spcAft>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By understanding your own and others’ preferences better, you can take simple, practical actions that improve your everyday relationships. The Insights Discovery Personal Profile is your guide, enabling you to take control of your own development.</a:t>
            </a:r>
          </a:p>
        </p:txBody>
      </p:sp>
    </p:spTree>
    <p:extLst>
      <p:ext uri="{BB962C8B-B14F-4D97-AF65-F5344CB8AC3E}">
        <p14:creationId xmlns:p14="http://schemas.microsoft.com/office/powerpoint/2010/main" val="377204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049">
            <a:extLst>
              <a:ext uri="{FF2B5EF4-FFF2-40B4-BE49-F238E27FC236}">
                <a16:creationId xmlns:a16="http://schemas.microsoft.com/office/drawing/2014/main" id="{9B4EBF4B-94DF-4268-AE62-9011707689C6}"/>
              </a:ext>
            </a:extLst>
          </p:cNvPr>
          <p:cNvSpPr/>
          <p:nvPr/>
        </p:nvSpPr>
        <p:spPr>
          <a:xfrm>
            <a:off x="2786239" y="2078920"/>
            <a:ext cx="3266700" cy="314573"/>
          </a:xfrm>
          <a:prstGeom prst="rect">
            <a:avLst/>
          </a:prstGeom>
        </p:spPr>
        <p:txBody>
          <a:bodyPr wrap="square">
            <a:spAutoFit/>
          </a:bodyPr>
          <a:lstStyle/>
          <a:p>
            <a:r>
              <a:rPr lang="en-GB" sz="722" b="1" dirty="0">
                <a:solidFill>
                  <a:schemeClr val="tx1">
                    <a:lumMod val="65000"/>
                    <a:lumOff val="35000"/>
                  </a:schemeClr>
                </a:solidFill>
                <a:latin typeface="Arial" panose="020B0604020202020204" pitchFamily="34" charset="0"/>
                <a:ea typeface="Times New Roman" panose="02020603050405020304" pitchFamily="18" charset="0"/>
                <a:cs typeface="Arial" panose="020B0604020202020204" pitchFamily="34" charset="0"/>
              </a:rPr>
              <a:t>Some of the advantages of Insights Discovery that learners have listed:</a:t>
            </a:r>
          </a:p>
        </p:txBody>
      </p:sp>
      <p:sp>
        <p:nvSpPr>
          <p:cNvPr id="10" name="Rectangle 9">
            <a:extLst>
              <a:ext uri="{FF2B5EF4-FFF2-40B4-BE49-F238E27FC236}">
                <a16:creationId xmlns:a16="http://schemas.microsoft.com/office/drawing/2014/main" id="{6D11BEF8-FB1F-46BD-9FC3-789C19A40B88}"/>
              </a:ext>
            </a:extLst>
          </p:cNvPr>
          <p:cNvSpPr/>
          <p:nvPr/>
        </p:nvSpPr>
        <p:spPr>
          <a:xfrm>
            <a:off x="2938650" y="366852"/>
            <a:ext cx="3266700" cy="709938"/>
          </a:xfrm>
          <a:prstGeom prst="rect">
            <a:avLst/>
          </a:prstGeom>
        </p:spPr>
        <p:txBody>
          <a:bodyPr wrap="square">
            <a:spAutoFit/>
          </a:bodyPr>
          <a:lstStyle/>
          <a:p>
            <a:pPr>
              <a:spcAft>
                <a:spcPts val="577"/>
              </a:spcAft>
            </a:pPr>
            <a:r>
              <a:rPr lang="en-GB" sz="1347" b="1"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Benefits of Insights Discovery</a:t>
            </a:r>
          </a:p>
          <a:p>
            <a:pPr>
              <a:spcAft>
                <a:spcPts val="577"/>
              </a:spcAft>
            </a:pPr>
            <a:r>
              <a:rPr lang="en-GB" sz="722"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The Insights Discovery methodology allows individuals to view their personal preferences in relation to those of others, making it easy to identify where they may come into conflict, and where they share common ground.</a:t>
            </a:r>
          </a:p>
        </p:txBody>
      </p:sp>
      <p:sp>
        <p:nvSpPr>
          <p:cNvPr id="12" name="Rectangle 11">
            <a:extLst>
              <a:ext uri="{FF2B5EF4-FFF2-40B4-BE49-F238E27FC236}">
                <a16:creationId xmlns:a16="http://schemas.microsoft.com/office/drawing/2014/main" id="{037B2071-1CEB-45B5-AF17-1A05624CCB8F}"/>
              </a:ext>
            </a:extLst>
          </p:cNvPr>
          <p:cNvSpPr/>
          <p:nvPr/>
        </p:nvSpPr>
        <p:spPr>
          <a:xfrm>
            <a:off x="2926744" y="3903679"/>
            <a:ext cx="3266699" cy="830997"/>
          </a:xfrm>
          <a:prstGeom prst="rect">
            <a:avLst/>
          </a:prstGeom>
        </p:spPr>
        <p:txBody>
          <a:bodyPr wrap="square">
            <a:spAutoFit/>
          </a:bodyPr>
          <a:lstStyle/>
          <a:p>
            <a:r>
              <a:rPr lang="en-GB" sz="800" dirty="0">
                <a:solidFill>
                  <a:schemeClr val="tx1">
                    <a:lumMod val="65000"/>
                    <a:lumOff val="35000"/>
                  </a:schemeClr>
                </a:solidFill>
                <a:latin typeface="Arial" panose="020B0604020202020204" pitchFamily="34" charset="0"/>
                <a:ea typeface="Times New Roman" panose="02020603050405020304" pitchFamily="18" charset="0"/>
                <a:cs typeface="Arial" panose="020B0604020202020204" pitchFamily="34" charset="0"/>
              </a:rPr>
              <a:t>In addition, the Insights Discovery model is registered with the British Psychological Society and carries their PTC mark of approval for use in work and occupational development. Insights Discovery has also been awarded the coveted Occupational Test Tools Certification Mark, from global quality assurance and psychological test assessors DNV GL.</a:t>
            </a:r>
          </a:p>
        </p:txBody>
      </p:sp>
      <p:sp>
        <p:nvSpPr>
          <p:cNvPr id="2" name="Rectangle: Rounded Corners 1">
            <a:extLst>
              <a:ext uri="{FF2B5EF4-FFF2-40B4-BE49-F238E27FC236}">
                <a16:creationId xmlns:a16="http://schemas.microsoft.com/office/drawing/2014/main" id="{8AE1E3A9-65DA-4360-9FC3-12CB607510CF}"/>
              </a:ext>
            </a:extLst>
          </p:cNvPr>
          <p:cNvSpPr/>
          <p:nvPr/>
        </p:nvSpPr>
        <p:spPr>
          <a:xfrm>
            <a:off x="2938649" y="1194467"/>
            <a:ext cx="2491697" cy="728655"/>
          </a:xfrm>
          <a:prstGeom prst="roundRect">
            <a:avLst>
              <a:gd name="adj" fmla="val 10630"/>
            </a:avLst>
          </a:prstGeom>
          <a:noFill/>
          <a:ln w="38100">
            <a:solidFill>
              <a:srgbClr val="319A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66"/>
          </a:p>
        </p:txBody>
      </p:sp>
      <p:sp>
        <p:nvSpPr>
          <p:cNvPr id="3" name="TextBox 2">
            <a:extLst>
              <a:ext uri="{FF2B5EF4-FFF2-40B4-BE49-F238E27FC236}">
                <a16:creationId xmlns:a16="http://schemas.microsoft.com/office/drawing/2014/main" id="{A620C7C9-3770-47E9-B554-20717AFBCF8F}"/>
              </a:ext>
            </a:extLst>
          </p:cNvPr>
          <p:cNvSpPr txBox="1"/>
          <p:nvPr/>
        </p:nvSpPr>
        <p:spPr>
          <a:xfrm>
            <a:off x="2938650" y="1194467"/>
            <a:ext cx="2120032" cy="728655"/>
          </a:xfrm>
          <a:prstGeom prst="rect">
            <a:avLst/>
          </a:prstGeom>
          <a:noFill/>
        </p:spPr>
        <p:txBody>
          <a:bodyPr wrap="square" lIns="121229" rtlCol="0" anchor="ctr" anchorCtr="0">
            <a:noAutofit/>
          </a:bodyPr>
          <a:lstStyle/>
          <a:p>
            <a:r>
              <a:rPr lang="en-GB" sz="962" dirty="0">
                <a:solidFill>
                  <a:schemeClr val="bg2">
                    <a:lumMod val="50000"/>
                  </a:schemeClr>
                </a:solidFill>
                <a:latin typeface="Arial" panose="020B0604020202020204" pitchFamily="34" charset="0"/>
                <a:cs typeface="Arial" panose="020B0604020202020204" pitchFamily="34" charset="0"/>
              </a:rPr>
              <a:t>Team wheels give you a highly visual representation of your </a:t>
            </a:r>
            <a:br>
              <a:rPr lang="en-GB" sz="962" dirty="0">
                <a:solidFill>
                  <a:schemeClr val="bg2">
                    <a:lumMod val="50000"/>
                  </a:schemeClr>
                </a:solidFill>
                <a:latin typeface="Arial" panose="020B0604020202020204" pitchFamily="34" charset="0"/>
                <a:cs typeface="Arial" panose="020B0604020202020204" pitchFamily="34" charset="0"/>
              </a:rPr>
            </a:br>
            <a:r>
              <a:rPr lang="en-GB" sz="962" dirty="0">
                <a:solidFill>
                  <a:schemeClr val="bg2">
                    <a:lumMod val="50000"/>
                  </a:schemeClr>
                </a:solidFill>
                <a:latin typeface="Arial" panose="020B0604020202020204" pitchFamily="34" charset="0"/>
                <a:cs typeface="Arial" panose="020B0604020202020204" pitchFamily="34" charset="0"/>
              </a:rPr>
              <a:t>team’s personal preferences</a:t>
            </a:r>
          </a:p>
        </p:txBody>
      </p:sp>
      <p:sp>
        <p:nvSpPr>
          <p:cNvPr id="15" name="Speech Bubble: Rectangle with Corners Rounded 14">
            <a:extLst>
              <a:ext uri="{FF2B5EF4-FFF2-40B4-BE49-F238E27FC236}">
                <a16:creationId xmlns:a16="http://schemas.microsoft.com/office/drawing/2014/main" id="{7C3DFF21-0368-4016-AF83-2C1C4FE1A557}"/>
              </a:ext>
            </a:extLst>
          </p:cNvPr>
          <p:cNvSpPr/>
          <p:nvPr/>
        </p:nvSpPr>
        <p:spPr>
          <a:xfrm>
            <a:off x="2938649" y="2417312"/>
            <a:ext cx="1447207" cy="485655"/>
          </a:xfrm>
          <a:prstGeom prst="wedgeRoundRectCallout">
            <a:avLst>
              <a:gd name="adj1" fmla="val 8281"/>
              <a:gd name="adj2" fmla="val 67090"/>
              <a:gd name="adj3" fmla="val 16667"/>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66"/>
          </a:p>
        </p:txBody>
      </p:sp>
      <p:sp>
        <p:nvSpPr>
          <p:cNvPr id="11" name="Speech Bubble: Rectangle with Corners Rounded 10">
            <a:extLst>
              <a:ext uri="{FF2B5EF4-FFF2-40B4-BE49-F238E27FC236}">
                <a16:creationId xmlns:a16="http://schemas.microsoft.com/office/drawing/2014/main" id="{C67E885F-56C3-4204-A7A6-D85294B34F95}"/>
              </a:ext>
            </a:extLst>
          </p:cNvPr>
          <p:cNvSpPr/>
          <p:nvPr/>
        </p:nvSpPr>
        <p:spPr>
          <a:xfrm>
            <a:off x="4665676" y="2417312"/>
            <a:ext cx="1539674" cy="485655"/>
          </a:xfrm>
          <a:prstGeom prst="wedgeRoundRectCallout">
            <a:avLst>
              <a:gd name="adj1" fmla="val -33491"/>
              <a:gd name="adj2" fmla="val 68238"/>
              <a:gd name="adj3" fmla="val 16667"/>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66"/>
          </a:p>
        </p:txBody>
      </p:sp>
      <p:sp>
        <p:nvSpPr>
          <p:cNvPr id="16" name="Speech Bubble: Rectangle with Corners Rounded 15">
            <a:extLst>
              <a:ext uri="{FF2B5EF4-FFF2-40B4-BE49-F238E27FC236}">
                <a16:creationId xmlns:a16="http://schemas.microsoft.com/office/drawing/2014/main" id="{A3AD39C5-021C-4C32-B573-D52E28480972}"/>
              </a:ext>
            </a:extLst>
          </p:cNvPr>
          <p:cNvSpPr/>
          <p:nvPr/>
        </p:nvSpPr>
        <p:spPr>
          <a:xfrm flipH="1">
            <a:off x="3527843" y="3118497"/>
            <a:ext cx="2098273" cy="485654"/>
          </a:xfrm>
          <a:prstGeom prst="wedgeRoundRectCallout">
            <a:avLst>
              <a:gd name="adj1" fmla="val -33491"/>
              <a:gd name="adj2" fmla="val 68238"/>
              <a:gd name="adj3" fmla="val 16667"/>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866"/>
          </a:p>
        </p:txBody>
      </p:sp>
      <p:sp>
        <p:nvSpPr>
          <p:cNvPr id="4" name="TextBox 3">
            <a:extLst>
              <a:ext uri="{FF2B5EF4-FFF2-40B4-BE49-F238E27FC236}">
                <a16:creationId xmlns:a16="http://schemas.microsoft.com/office/drawing/2014/main" id="{F3250FA7-D0E7-4FC2-AB52-AE00EA25D682}"/>
              </a:ext>
            </a:extLst>
          </p:cNvPr>
          <p:cNvSpPr txBox="1"/>
          <p:nvPr/>
        </p:nvSpPr>
        <p:spPr>
          <a:xfrm>
            <a:off x="2938649" y="2417312"/>
            <a:ext cx="1447207" cy="485655"/>
          </a:xfrm>
          <a:prstGeom prst="rect">
            <a:avLst/>
          </a:prstGeom>
          <a:noFill/>
        </p:spPr>
        <p:txBody>
          <a:bodyPr wrap="square" rtlCol="0" anchor="ctr" anchorCtr="0">
            <a:noAutofit/>
          </a:bodyPr>
          <a:lstStyle/>
          <a:p>
            <a:pPr algn="ctr"/>
            <a:r>
              <a:rPr lang="en-GB" sz="577" b="1" dirty="0">
                <a:solidFill>
                  <a:schemeClr val="bg1"/>
                </a:solidFill>
                <a:latin typeface="Arial" panose="020B0604020202020204" pitchFamily="34" charset="0"/>
                <a:cs typeface="Arial" panose="020B0604020202020204" pitchFamily="34" charset="0"/>
              </a:rPr>
              <a:t>Using meaningful words like </a:t>
            </a:r>
            <a:br>
              <a:rPr lang="en-GB" sz="577" b="1" dirty="0">
                <a:solidFill>
                  <a:schemeClr val="bg1"/>
                </a:solidFill>
                <a:latin typeface="Arial" panose="020B0604020202020204" pitchFamily="34" charset="0"/>
                <a:cs typeface="Arial" panose="020B0604020202020204" pitchFamily="34" charset="0"/>
              </a:rPr>
            </a:br>
            <a:r>
              <a:rPr lang="en-GB" sz="577" b="1" dirty="0">
                <a:solidFill>
                  <a:schemeClr val="bg1"/>
                </a:solidFill>
                <a:latin typeface="Arial" panose="020B0604020202020204" pitchFamily="34" charset="0"/>
                <a:cs typeface="Arial" panose="020B0604020202020204" pitchFamily="34" charset="0"/>
              </a:rPr>
              <a:t>Fiery Red or Earth Green makes everything more memorable.</a:t>
            </a:r>
          </a:p>
        </p:txBody>
      </p:sp>
      <p:sp>
        <p:nvSpPr>
          <p:cNvPr id="17" name="TextBox 16">
            <a:extLst>
              <a:ext uri="{FF2B5EF4-FFF2-40B4-BE49-F238E27FC236}">
                <a16:creationId xmlns:a16="http://schemas.microsoft.com/office/drawing/2014/main" id="{6355181E-55BE-4149-9EA7-3861AEBD9D4E}"/>
              </a:ext>
            </a:extLst>
          </p:cNvPr>
          <p:cNvSpPr txBox="1"/>
          <p:nvPr/>
        </p:nvSpPr>
        <p:spPr>
          <a:xfrm>
            <a:off x="4665676" y="2414816"/>
            <a:ext cx="1539673" cy="485654"/>
          </a:xfrm>
          <a:prstGeom prst="rect">
            <a:avLst/>
          </a:prstGeom>
          <a:noFill/>
        </p:spPr>
        <p:txBody>
          <a:bodyPr wrap="square" rtlCol="0" anchor="ctr" anchorCtr="0">
            <a:noAutofit/>
          </a:bodyPr>
          <a:lstStyle/>
          <a:p>
            <a:pPr algn="ctr"/>
            <a:r>
              <a:rPr lang="en-GB" sz="577" b="1" dirty="0">
                <a:solidFill>
                  <a:schemeClr val="bg1"/>
                </a:solidFill>
                <a:latin typeface="Arial" panose="020B0604020202020204" pitchFamily="34" charset="0"/>
                <a:cs typeface="Arial" panose="020B0604020202020204" pitchFamily="34" charset="0"/>
              </a:rPr>
              <a:t>Being able to compare wheel positions </a:t>
            </a:r>
            <a:br>
              <a:rPr lang="en-GB" sz="577" b="1" dirty="0">
                <a:solidFill>
                  <a:schemeClr val="bg1"/>
                </a:solidFill>
                <a:latin typeface="Arial" panose="020B0604020202020204" pitchFamily="34" charset="0"/>
                <a:cs typeface="Arial" panose="020B0604020202020204" pitchFamily="34" charset="0"/>
              </a:rPr>
            </a:br>
            <a:r>
              <a:rPr lang="en-GB" sz="577" b="1" dirty="0">
                <a:solidFill>
                  <a:schemeClr val="bg1"/>
                </a:solidFill>
                <a:latin typeface="Arial" panose="020B0604020202020204" pitchFamily="34" charset="0"/>
                <a:cs typeface="Arial" panose="020B0604020202020204" pitchFamily="34" charset="0"/>
              </a:rPr>
              <a:t>in a team is very impactful.</a:t>
            </a:r>
          </a:p>
        </p:txBody>
      </p:sp>
      <p:sp>
        <p:nvSpPr>
          <p:cNvPr id="18" name="TextBox 17">
            <a:extLst>
              <a:ext uri="{FF2B5EF4-FFF2-40B4-BE49-F238E27FC236}">
                <a16:creationId xmlns:a16="http://schemas.microsoft.com/office/drawing/2014/main" id="{28A96B08-42CB-474E-90CB-DDD4528CB143}"/>
              </a:ext>
            </a:extLst>
          </p:cNvPr>
          <p:cNvSpPr txBox="1"/>
          <p:nvPr/>
        </p:nvSpPr>
        <p:spPr>
          <a:xfrm>
            <a:off x="3527844" y="3116002"/>
            <a:ext cx="2098272" cy="485654"/>
          </a:xfrm>
          <a:prstGeom prst="rect">
            <a:avLst/>
          </a:prstGeom>
          <a:noFill/>
        </p:spPr>
        <p:txBody>
          <a:bodyPr wrap="square" rtlCol="0" anchor="ctr" anchorCtr="0">
            <a:noAutofit/>
          </a:bodyPr>
          <a:lstStyle/>
          <a:p>
            <a:pPr algn="ctr"/>
            <a:r>
              <a:rPr lang="en-GB" sz="577" b="1" dirty="0">
                <a:solidFill>
                  <a:schemeClr val="bg2">
                    <a:lumMod val="50000"/>
                  </a:schemeClr>
                </a:solidFill>
                <a:latin typeface="Arial" panose="020B0604020202020204" pitchFamily="34" charset="0"/>
                <a:cs typeface="Arial" panose="020B0604020202020204" pitchFamily="34" charset="0"/>
              </a:rPr>
              <a:t>The profiles have great Information that can </a:t>
            </a:r>
            <a:br>
              <a:rPr lang="en-GB" sz="577" b="1" dirty="0">
                <a:solidFill>
                  <a:schemeClr val="bg2">
                    <a:lumMod val="50000"/>
                  </a:schemeClr>
                </a:solidFill>
                <a:latin typeface="Arial" panose="020B0604020202020204" pitchFamily="34" charset="0"/>
                <a:cs typeface="Arial" panose="020B0604020202020204" pitchFamily="34" charset="0"/>
              </a:rPr>
            </a:br>
            <a:r>
              <a:rPr lang="en-GB" sz="577" b="1" dirty="0">
                <a:solidFill>
                  <a:schemeClr val="bg2">
                    <a:lumMod val="50000"/>
                  </a:schemeClr>
                </a:solidFill>
                <a:latin typeface="Arial" panose="020B0604020202020204" pitchFamily="34" charset="0"/>
                <a:cs typeface="Arial" panose="020B0604020202020204" pitchFamily="34" charset="0"/>
              </a:rPr>
              <a:t>be applied on a daily basis, both inside and </a:t>
            </a:r>
            <a:br>
              <a:rPr lang="en-GB" sz="577" b="1" dirty="0">
                <a:solidFill>
                  <a:schemeClr val="bg2">
                    <a:lumMod val="50000"/>
                  </a:schemeClr>
                </a:solidFill>
                <a:latin typeface="Arial" panose="020B0604020202020204" pitchFamily="34" charset="0"/>
                <a:cs typeface="Arial" panose="020B0604020202020204" pitchFamily="34" charset="0"/>
              </a:rPr>
            </a:br>
            <a:r>
              <a:rPr lang="en-GB" sz="577" b="1" dirty="0">
                <a:solidFill>
                  <a:schemeClr val="bg2">
                    <a:lumMod val="50000"/>
                  </a:schemeClr>
                </a:solidFill>
                <a:latin typeface="Arial" panose="020B0604020202020204" pitchFamily="34" charset="0"/>
                <a:cs typeface="Arial" panose="020B0604020202020204" pitchFamily="34" charset="0"/>
              </a:rPr>
              <a:t>outside the workplace. </a:t>
            </a:r>
          </a:p>
        </p:txBody>
      </p:sp>
      <p:pic>
        <p:nvPicPr>
          <p:cNvPr id="7" name="Picture 6" descr="A picture containing drawing&#10;&#10;Description automatically generated">
            <a:extLst>
              <a:ext uri="{FF2B5EF4-FFF2-40B4-BE49-F238E27FC236}">
                <a16:creationId xmlns:a16="http://schemas.microsoft.com/office/drawing/2014/main" id="{9BE5A57B-A1CC-4309-A7E1-F66FBC915F6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4461" r="5084"/>
          <a:stretch/>
        </p:blipFill>
        <p:spPr>
          <a:xfrm>
            <a:off x="1542411" y="4011910"/>
            <a:ext cx="1243828" cy="426271"/>
          </a:xfrm>
          <a:prstGeom prst="rect">
            <a:avLst/>
          </a:prstGeom>
        </p:spPr>
      </p:pic>
      <p:pic>
        <p:nvPicPr>
          <p:cNvPr id="6" name="Picture 5">
            <a:extLst>
              <a:ext uri="{FF2B5EF4-FFF2-40B4-BE49-F238E27FC236}">
                <a16:creationId xmlns:a16="http://schemas.microsoft.com/office/drawing/2014/main" id="{4C750288-1886-4B52-833C-C7821132104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5143348" y="1045843"/>
            <a:ext cx="1025903" cy="1025903"/>
          </a:xfrm>
          <a:prstGeom prst="rect">
            <a:avLst/>
          </a:prstGeom>
        </p:spPr>
      </p:pic>
      <p:sp>
        <p:nvSpPr>
          <p:cNvPr id="20" name="Footer Placeholder 2">
            <a:extLst>
              <a:ext uri="{FF2B5EF4-FFF2-40B4-BE49-F238E27FC236}">
                <a16:creationId xmlns:a16="http://schemas.microsoft.com/office/drawing/2014/main" id="{8BFD2323-FB90-4B88-881D-F524BDB75AED}"/>
              </a:ext>
            </a:extLst>
          </p:cNvPr>
          <p:cNvSpPr>
            <a:spLocks noGrp="1"/>
          </p:cNvSpPr>
          <p:nvPr>
            <p:ph type="ftr" sz="quarter" idx="4294967295"/>
          </p:nvPr>
        </p:nvSpPr>
        <p:spPr>
          <a:xfrm>
            <a:off x="4419589" y="4767264"/>
            <a:ext cx="304822" cy="273844"/>
          </a:xfrm>
        </p:spPr>
        <p:txBody>
          <a:bodyPr/>
          <a:lstStyle/>
          <a:p>
            <a:fld id="{A31772D6-DD23-4BFB-88BA-2B18E62592CC}" type="slidenum">
              <a:rPr lang="en-GB" sz="433" b="1">
                <a:latin typeface="Arial" panose="020B0604020202020204" pitchFamily="34" charset="0"/>
                <a:cs typeface="Arial" panose="020B0604020202020204" pitchFamily="34" charset="0"/>
              </a:rPr>
              <a:t>5</a:t>
            </a:fld>
            <a:endParaRPr lang="en-GB" sz="433"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1856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2C71515B-6A32-42A9-A01F-D76F753F5E22}"/>
              </a:ext>
            </a:extLst>
          </p:cNvPr>
          <p:cNvSpPr>
            <a:spLocks noChangeArrowheads="1"/>
          </p:cNvSpPr>
          <p:nvPr/>
        </p:nvSpPr>
        <p:spPr bwMode="auto">
          <a:xfrm>
            <a:off x="3049754" y="1825378"/>
            <a:ext cx="88902" cy="177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3989" tIns="21994" rIns="43989" bIns="21994" numCol="1" anchor="ctr" anchorCtr="0" compatLnSpc="1">
            <a:prstTxWarp prst="textNoShape">
              <a:avLst/>
            </a:prstTxWarp>
            <a:spAutoFit/>
          </a:bodyPr>
          <a:lstStyle/>
          <a:p>
            <a:endParaRPr lang="en-GB" sz="866"/>
          </a:p>
        </p:txBody>
      </p:sp>
      <p:sp>
        <p:nvSpPr>
          <p:cNvPr id="29" name="Rectangle 28">
            <a:extLst>
              <a:ext uri="{FF2B5EF4-FFF2-40B4-BE49-F238E27FC236}">
                <a16:creationId xmlns:a16="http://schemas.microsoft.com/office/drawing/2014/main" id="{CA648859-4874-464C-94CC-18B4C7A79478}"/>
              </a:ext>
            </a:extLst>
          </p:cNvPr>
          <p:cNvSpPr>
            <a:spLocks noChangeArrowheads="1"/>
          </p:cNvSpPr>
          <p:nvPr/>
        </p:nvSpPr>
        <p:spPr bwMode="auto">
          <a:xfrm>
            <a:off x="3049754" y="1825378"/>
            <a:ext cx="88902" cy="177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3989" tIns="21994" rIns="43989" bIns="21994" numCol="1" anchor="ctr" anchorCtr="0" compatLnSpc="1">
            <a:prstTxWarp prst="textNoShape">
              <a:avLst/>
            </a:prstTxWarp>
            <a:spAutoFit/>
          </a:bodyPr>
          <a:lstStyle/>
          <a:p>
            <a:endParaRPr lang="en-GB" sz="866"/>
          </a:p>
        </p:txBody>
      </p:sp>
      <p:sp>
        <p:nvSpPr>
          <p:cNvPr id="9" name="Rectangle 8">
            <a:extLst>
              <a:ext uri="{FF2B5EF4-FFF2-40B4-BE49-F238E27FC236}">
                <a16:creationId xmlns:a16="http://schemas.microsoft.com/office/drawing/2014/main" id="{9D1DDDF0-E690-4303-8752-D6EED7B2D575}"/>
              </a:ext>
            </a:extLst>
          </p:cNvPr>
          <p:cNvSpPr/>
          <p:nvPr/>
        </p:nvSpPr>
        <p:spPr>
          <a:xfrm>
            <a:off x="539552" y="272213"/>
            <a:ext cx="8136904" cy="622799"/>
          </a:xfrm>
          <a:prstGeom prst="rect">
            <a:avLst/>
          </a:prstGeom>
        </p:spPr>
        <p:txBody>
          <a:bodyPr wrap="square">
            <a:spAutoFit/>
          </a:bodyPr>
          <a:lstStyle/>
          <a:p>
            <a:pPr>
              <a:spcAft>
                <a:spcPts val="577"/>
              </a:spcAft>
            </a:pPr>
            <a:r>
              <a:rPr lang="en-GB" sz="1347" b="1"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The Insights Discovery Personal Profile</a:t>
            </a:r>
          </a:p>
          <a:p>
            <a:pPr>
              <a:spcAft>
                <a:spcPts val="577"/>
              </a:spcAft>
            </a:pPr>
            <a:r>
              <a:rPr lang="en-GB" sz="800" dirty="0">
                <a:solidFill>
                  <a:srgbClr val="D1D3D4">
                    <a:lumMod val="50000"/>
                  </a:srgbClr>
                </a:solidFill>
                <a:latin typeface="Arial" panose="020B0604020202020204" pitchFamily="34" charset="0"/>
                <a:ea typeface="Times New Roman" panose="02020603050405020304" pitchFamily="18" charset="0"/>
                <a:cs typeface="Arial" panose="020B0604020202020204" pitchFamily="34" charset="0"/>
              </a:rPr>
              <a:t>The Insights Discovery Personal Profile is a detailed report about each individual which is produced based on their responses to an evaluator. It contains valuable information about the individual's personality and communication preferences that can be used as an aid to self-development in the workplace</a:t>
            </a:r>
            <a:r>
              <a:rPr lang="en-GB" sz="577" dirty="0">
                <a:solidFill>
                  <a:srgbClr val="D1D3D4">
                    <a:lumMod val="50000"/>
                  </a:srgbClr>
                </a:solidFill>
                <a:latin typeface="Arial" panose="020B0604020202020204" pitchFamily="34" charset="0"/>
                <a:ea typeface="Times New Roman" panose="02020603050405020304" pitchFamily="18" charset="0"/>
                <a:cs typeface="Arial" panose="020B0604020202020204" pitchFamily="34" charset="0"/>
              </a:rPr>
              <a:t>. </a:t>
            </a:r>
            <a:endParaRPr lang="en-GB" sz="1347"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endParaRPr>
          </a:p>
        </p:txBody>
      </p:sp>
      <p:sp>
        <p:nvSpPr>
          <p:cNvPr id="12" name="Rectangle 11">
            <a:extLst>
              <a:ext uri="{FF2B5EF4-FFF2-40B4-BE49-F238E27FC236}">
                <a16:creationId xmlns:a16="http://schemas.microsoft.com/office/drawing/2014/main" id="{037B2071-1CEB-45B5-AF17-1A05624CCB8F}"/>
              </a:ext>
            </a:extLst>
          </p:cNvPr>
          <p:cNvSpPr/>
          <p:nvPr/>
        </p:nvSpPr>
        <p:spPr>
          <a:xfrm>
            <a:off x="539552" y="3180098"/>
            <a:ext cx="5904656" cy="1708160"/>
          </a:xfrm>
          <a:prstGeom prst="rect">
            <a:avLst/>
          </a:prstGeom>
        </p:spPr>
        <p:txBody>
          <a:bodyPr wrap="square">
            <a:spAutoFit/>
          </a:bodyPr>
          <a:lstStyle/>
          <a:p>
            <a:pPr>
              <a:spcAft>
                <a:spcPts val="577"/>
              </a:spcAft>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This gives the individual a good understanding of their unique preferences so that they can start to make practical, relevant changes that improve their working processes and relationships. </a:t>
            </a:r>
          </a:p>
          <a:p>
            <a:pPr>
              <a:spcAft>
                <a:spcPts val="577"/>
              </a:spcAft>
            </a:pPr>
            <a:r>
              <a:rPr lang="en-GB" sz="800" b="1"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Management Chapter </a:t>
            </a:r>
          </a:p>
          <a:p>
            <a:pPr>
              <a:spcAft>
                <a:spcPts val="577"/>
              </a:spcAft>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We believe that everyone is a leader in their own way. It’s how you lead, not what you lead, that really matters. The Management Chapter helps people to understand how they manage, and how they prefer to be managed. It is useful for both leaders and the people they lead to explore the best ways of working together, improving both their relationships and performance. This chapter focuses on: </a:t>
            </a:r>
          </a:p>
          <a:p>
            <a:pPr>
              <a:spcAft>
                <a:spcPts val="577"/>
              </a:spcAft>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	How people like to manage and be managed </a:t>
            </a:r>
          </a:p>
          <a:p>
            <a:pPr>
              <a:spcAft>
                <a:spcPts val="577"/>
              </a:spcAft>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	How to motivate others and be motivated </a:t>
            </a:r>
          </a:p>
          <a:p>
            <a:pPr>
              <a:spcAft>
                <a:spcPts val="577"/>
              </a:spcAft>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	Creating an ideal work environment for yourself and others </a:t>
            </a:r>
          </a:p>
        </p:txBody>
      </p:sp>
      <p:sp>
        <p:nvSpPr>
          <p:cNvPr id="13" name="Rectangle 12">
            <a:extLst>
              <a:ext uri="{FF2B5EF4-FFF2-40B4-BE49-F238E27FC236}">
                <a16:creationId xmlns:a16="http://schemas.microsoft.com/office/drawing/2014/main" id="{24256603-48D0-49DF-9259-931B90E0D968}"/>
              </a:ext>
            </a:extLst>
          </p:cNvPr>
          <p:cNvSpPr/>
          <p:nvPr/>
        </p:nvSpPr>
        <p:spPr>
          <a:xfrm>
            <a:off x="539552" y="1063303"/>
            <a:ext cx="5629500" cy="1938992"/>
          </a:xfrm>
          <a:prstGeom prst="rect">
            <a:avLst/>
          </a:prstGeom>
        </p:spPr>
        <p:txBody>
          <a:bodyPr wrap="square">
            <a:spAutoFit/>
          </a:bodyPr>
          <a:lstStyle/>
          <a:p>
            <a:pPr>
              <a:spcAft>
                <a:spcPts val="577"/>
              </a:spcAft>
            </a:pPr>
            <a:r>
              <a:rPr lang="en-GB" sz="800" b="1"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Foundation Chapter </a:t>
            </a:r>
          </a:p>
          <a:p>
            <a:pPr>
              <a:spcAft>
                <a:spcPts val="577"/>
              </a:spcAft>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Every profile begins with the Foundation Chapter, which tells individuals about their style and approach. It includes the following sections: </a:t>
            </a:r>
          </a:p>
          <a:p>
            <a:pPr marL="82485" indent="-82485">
              <a:spcAft>
                <a:spcPts val="577"/>
              </a:spcAft>
              <a:buFont typeface="Arial" panose="020B0604020202020204" pitchFamily="34" charset="0"/>
              <a:buChar char="•"/>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Overview </a:t>
            </a:r>
          </a:p>
          <a:p>
            <a:pPr marL="82485" indent="-82485">
              <a:spcAft>
                <a:spcPts val="577"/>
              </a:spcAft>
              <a:buFont typeface="Arial" panose="020B0604020202020204" pitchFamily="34" charset="0"/>
              <a:buChar char="•"/>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Key Strengths and Weaknesses </a:t>
            </a:r>
          </a:p>
          <a:p>
            <a:pPr marL="82485" indent="-82485">
              <a:spcAft>
                <a:spcPts val="577"/>
              </a:spcAft>
              <a:buFont typeface="Arial" panose="020B0604020202020204" pitchFamily="34" charset="0"/>
              <a:buChar char="•"/>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Value to the Team </a:t>
            </a:r>
          </a:p>
          <a:p>
            <a:pPr marL="82485" indent="-82485">
              <a:spcAft>
                <a:spcPts val="577"/>
              </a:spcAft>
              <a:buFont typeface="Arial" panose="020B0604020202020204" pitchFamily="34" charset="0"/>
              <a:buChar char="•"/>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Communication </a:t>
            </a:r>
          </a:p>
          <a:p>
            <a:pPr marL="82485" indent="-82485">
              <a:spcAft>
                <a:spcPts val="577"/>
              </a:spcAft>
              <a:buFont typeface="Arial" panose="020B0604020202020204" pitchFamily="34" charset="0"/>
              <a:buChar char="•"/>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Possible Blind Spots </a:t>
            </a:r>
          </a:p>
          <a:p>
            <a:pPr marL="82485" indent="-82485">
              <a:spcAft>
                <a:spcPts val="577"/>
              </a:spcAft>
              <a:buFont typeface="Arial" panose="020B0604020202020204" pitchFamily="34" charset="0"/>
              <a:buChar char="•"/>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Opposite Type </a:t>
            </a:r>
          </a:p>
          <a:p>
            <a:pPr marL="82485" indent="-82485">
              <a:spcAft>
                <a:spcPts val="577"/>
              </a:spcAft>
              <a:buFont typeface="Arial" panose="020B0604020202020204" pitchFamily="34" charset="0"/>
              <a:buChar char="•"/>
            </a:pPr>
            <a:r>
              <a:rPr lang="en-GB" sz="800" dirty="0">
                <a:solidFill>
                  <a:schemeClr val="bg2">
                    <a:lumMod val="50000"/>
                  </a:schemeClr>
                </a:solidFill>
                <a:latin typeface="Arial" panose="020B0604020202020204" pitchFamily="34" charset="0"/>
                <a:ea typeface="Times New Roman" panose="02020603050405020304" pitchFamily="18" charset="0"/>
                <a:cs typeface="Arial" panose="020B0604020202020204" pitchFamily="34" charset="0"/>
              </a:rPr>
              <a:t>Suggestions for Development </a:t>
            </a:r>
          </a:p>
        </p:txBody>
      </p:sp>
      <p:pic>
        <p:nvPicPr>
          <p:cNvPr id="3" name="Picture 2">
            <a:extLst>
              <a:ext uri="{FF2B5EF4-FFF2-40B4-BE49-F238E27FC236}">
                <a16:creationId xmlns:a16="http://schemas.microsoft.com/office/drawing/2014/main" id="{425A6F7C-A4F0-4241-8770-FB4536158D6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5677240" y="1229531"/>
            <a:ext cx="1191694" cy="1191694"/>
          </a:xfrm>
          <a:prstGeom prst="rect">
            <a:avLst/>
          </a:prstGeom>
        </p:spPr>
      </p:pic>
      <p:sp>
        <p:nvSpPr>
          <p:cNvPr id="6" name="Rectangle 5">
            <a:extLst>
              <a:ext uri="{FF2B5EF4-FFF2-40B4-BE49-F238E27FC236}">
                <a16:creationId xmlns:a16="http://schemas.microsoft.com/office/drawing/2014/main" id="{E25CE950-876F-4420-92D1-8AD86E4C29F7}"/>
              </a:ext>
            </a:extLst>
          </p:cNvPr>
          <p:cNvSpPr/>
          <p:nvPr/>
        </p:nvSpPr>
        <p:spPr>
          <a:xfrm>
            <a:off x="5220072" y="2600134"/>
            <a:ext cx="1438214" cy="210827"/>
          </a:xfrm>
          <a:prstGeom prst="rect">
            <a:avLst/>
          </a:prstGeom>
        </p:spPr>
        <p:txBody>
          <a:bodyPr wrap="none">
            <a:spAutoFit/>
          </a:bodyPr>
          <a:lstStyle/>
          <a:p>
            <a:r>
              <a:rPr lang="en-GB" sz="770" u="sng" dirty="0">
                <a:solidFill>
                  <a:srgbClr val="EE0D87"/>
                </a:solidFill>
                <a:latin typeface="Segoe Print" panose="02000600000000000000" pitchFamily="2" charset="0"/>
                <a:cs typeface="Arial" panose="020B0604020202020204" pitchFamily="34" charset="0"/>
                <a:hlinkClick r:id="rId3">
                  <a:extLst>
                    <a:ext uri="{A12FA001-AC4F-418D-AE19-62706E023703}">
                      <ahyp:hlinkClr xmlns:ahyp="http://schemas.microsoft.com/office/drawing/2018/hyperlinkcolor" val="tx"/>
                    </a:ext>
                  </a:extLst>
                </a:hlinkClick>
              </a:rPr>
              <a:t>Download a sample here.</a:t>
            </a:r>
            <a:endParaRPr lang="en-GB" sz="770" u="sng" dirty="0">
              <a:solidFill>
                <a:srgbClr val="EE0D87"/>
              </a:solidFill>
              <a:latin typeface="Segoe Print" panose="02000600000000000000" pitchFamily="2" charset="0"/>
              <a:cs typeface="Arial" panose="020B0604020202020204" pitchFamily="34" charset="0"/>
            </a:endParaRPr>
          </a:p>
        </p:txBody>
      </p:sp>
      <p:sp>
        <p:nvSpPr>
          <p:cNvPr id="14" name="Footer Placeholder 2">
            <a:extLst>
              <a:ext uri="{FF2B5EF4-FFF2-40B4-BE49-F238E27FC236}">
                <a16:creationId xmlns:a16="http://schemas.microsoft.com/office/drawing/2014/main" id="{615841B8-E38D-4481-9B5D-2070D50A2DC4}"/>
              </a:ext>
            </a:extLst>
          </p:cNvPr>
          <p:cNvSpPr>
            <a:spLocks noGrp="1"/>
          </p:cNvSpPr>
          <p:nvPr>
            <p:ph type="ftr" sz="quarter" idx="4294967295"/>
          </p:nvPr>
        </p:nvSpPr>
        <p:spPr>
          <a:xfrm>
            <a:off x="4419589" y="4767264"/>
            <a:ext cx="304822" cy="273844"/>
          </a:xfrm>
        </p:spPr>
        <p:txBody>
          <a:bodyPr/>
          <a:lstStyle/>
          <a:p>
            <a:fld id="{A31772D6-DD23-4BFB-88BA-2B18E62592CC}" type="slidenum">
              <a:rPr lang="en-GB" sz="433" b="1">
                <a:latin typeface="Arial" panose="020B0604020202020204" pitchFamily="34" charset="0"/>
                <a:cs typeface="Arial" panose="020B0604020202020204" pitchFamily="34" charset="0"/>
              </a:rPr>
              <a:t>6</a:t>
            </a:fld>
            <a:endParaRPr lang="en-GB" sz="433"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205515"/>
      </p:ext>
    </p:extLst>
  </p:cSld>
  <p:clrMapOvr>
    <a:masterClrMapping/>
  </p:clrMapOvr>
</p:sld>
</file>

<file path=ppt/theme/theme1.xml><?xml version="1.0" encoding="utf-8"?>
<a:theme xmlns:a="http://schemas.openxmlformats.org/drawingml/2006/main" name="Office Theme">
  <a:themeElements>
    <a:clrScheme name="Discovery">
      <a:dk1>
        <a:srgbClr val="58595B"/>
      </a:dk1>
      <a:lt1>
        <a:sysClr val="window" lastClr="FFFFFF"/>
      </a:lt1>
      <a:dk2>
        <a:srgbClr val="0087B9"/>
      </a:dk2>
      <a:lt2>
        <a:srgbClr val="D1D3D4"/>
      </a:lt2>
      <a:accent1>
        <a:srgbClr val="B63230"/>
      </a:accent1>
      <a:accent2>
        <a:srgbClr val="FCC94F"/>
      </a:accent2>
      <a:accent3>
        <a:srgbClr val="8AA512"/>
      </a:accent3>
      <a:accent4>
        <a:srgbClr val="0072BA"/>
      </a:accent4>
      <a:accent5>
        <a:srgbClr val="A1559B"/>
      </a:accent5>
      <a:accent6>
        <a:srgbClr val="EE7D00"/>
      </a:accent6>
      <a:hlink>
        <a:srgbClr val="C7D31E"/>
      </a:hlink>
      <a:folHlink>
        <a:srgbClr val="00898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410F358A048E54A99815724A2B9ADDF" ma:contentTypeVersion="10" ma:contentTypeDescription="Create a new document." ma:contentTypeScope="" ma:versionID="3a15396cede3e97fe648e05f11699049">
  <xsd:schema xmlns:xsd="http://www.w3.org/2001/XMLSchema" xmlns:xs="http://www.w3.org/2001/XMLSchema" xmlns:p="http://schemas.microsoft.com/office/2006/metadata/properties" xmlns:ns3="421a40ae-c5bc-4b1e-a83d-e4e6e6f89b62" targetNamespace="http://schemas.microsoft.com/office/2006/metadata/properties" ma:root="true" ma:fieldsID="d65add74afb5507fb1de78cb7b33dec3" ns3:_="">
    <xsd:import namespace="421a40ae-c5bc-4b1e-a83d-e4e6e6f89b6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1a40ae-c5bc-4b1e-a83d-e4e6e6f89b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C3F9500-0353-4ACA-942B-476A6CE82518}">
  <ds:schemaRefs>
    <ds:schemaRef ds:uri="http://schemas.microsoft.com/sharepoint/v3/contenttype/forms"/>
  </ds:schemaRefs>
</ds:datastoreItem>
</file>

<file path=customXml/itemProps2.xml><?xml version="1.0" encoding="utf-8"?>
<ds:datastoreItem xmlns:ds="http://schemas.openxmlformats.org/officeDocument/2006/customXml" ds:itemID="{33741A03-2D7C-4672-BB6F-7E74C2EFA9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1a40ae-c5bc-4b1e-a83d-e4e6e6f89b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4E325CC-5412-4C03-B546-BC546C30F1DA}">
  <ds:schemaRefs>
    <ds:schemaRef ds:uri="http://schemas.openxmlformats.org/package/2006/metadata/core-properties"/>
    <ds:schemaRef ds:uri="http://purl.org/dc/terms/"/>
    <ds:schemaRef ds:uri="http://purl.org/dc/dcmitype/"/>
    <ds:schemaRef ds:uri="http://schemas.microsoft.com/office/2006/documentManagement/types"/>
    <ds:schemaRef ds:uri="http://schemas.microsoft.com/office/infopath/2007/PartnerControls"/>
    <ds:schemaRef ds:uri="421a40ae-c5bc-4b1e-a83d-e4e6e6f89b62"/>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9949</TotalTime>
  <Words>857</Words>
  <Application>Microsoft Office PowerPoint</Application>
  <PresentationFormat>On-screen Show (16:9)</PresentationFormat>
  <Paragraphs>54</Paragraphs>
  <Slides>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Segoe Print</vt:lpstr>
      <vt:lpstr>Office Theme</vt:lpstr>
      <vt:lpstr>Insights Discovery Introductory Workshop 2024 </vt:lpstr>
      <vt:lpstr>Introductory Team Workshop –Overview</vt:lpstr>
      <vt:lpstr>Further Reading Information</vt:lpstr>
      <vt:lpstr>PowerPoint Presentation</vt:lpstr>
      <vt:lpstr>PowerPoint Presentation</vt:lpstr>
      <vt:lpstr>PowerPoint Presentation</vt:lpstr>
    </vt:vector>
  </TitlesOfParts>
  <Company>Insights Learning and Development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Brogan Keenan</dc:creator>
  <cp:lastModifiedBy>Karran Bonner</cp:lastModifiedBy>
  <cp:revision>560</cp:revision>
  <dcterms:created xsi:type="dcterms:W3CDTF">2014-06-12T07:56:42Z</dcterms:created>
  <dcterms:modified xsi:type="dcterms:W3CDTF">2024-05-27T08:49:44Z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0x010100C410F358A048E54A99815724A2B9ADDF</vt:lpwstr>
  </property>
</Properties>
</file>